
<file path=[Content_Types].xml><?xml version="1.0" encoding="utf-8"?>
<Types xmlns="http://schemas.openxmlformats.org/package/2006/content-types">
  <Default Extension="jpeg" ContentType="image/jpeg"/>
  <Default Extension="m4v" ContentType="video/unknown"/>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405"/>
  </p:normalViewPr>
  <p:slideViewPr>
    <p:cSldViewPr snapToGrid="0">
      <p:cViewPr varScale="1">
        <p:scale>
          <a:sx n="92" d="100"/>
          <a:sy n="92" d="100"/>
        </p:scale>
        <p:origin x="16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900">
        <a:latin typeface="+mn-lt"/>
        <a:ea typeface="+mn-ea"/>
        <a:cs typeface="+mn-cs"/>
        <a:sym typeface="Helvetica Neue"/>
      </a:defRPr>
    </a:lvl1pPr>
    <a:lvl2pPr indent="228600" defTabSz="457200" latinLnBrk="0">
      <a:lnSpc>
        <a:spcPct val="117999"/>
      </a:lnSpc>
      <a:defRPr sz="1900">
        <a:latin typeface="+mn-lt"/>
        <a:ea typeface="+mn-ea"/>
        <a:cs typeface="+mn-cs"/>
        <a:sym typeface="Helvetica Neue"/>
      </a:defRPr>
    </a:lvl2pPr>
    <a:lvl3pPr indent="457200" defTabSz="457200" latinLnBrk="0">
      <a:lnSpc>
        <a:spcPct val="117999"/>
      </a:lnSpc>
      <a:defRPr sz="1900">
        <a:latin typeface="+mn-lt"/>
        <a:ea typeface="+mn-ea"/>
        <a:cs typeface="+mn-cs"/>
        <a:sym typeface="Helvetica Neue"/>
      </a:defRPr>
    </a:lvl3pPr>
    <a:lvl4pPr indent="685800" defTabSz="457200" latinLnBrk="0">
      <a:lnSpc>
        <a:spcPct val="117999"/>
      </a:lnSpc>
      <a:defRPr sz="1900">
        <a:latin typeface="+mn-lt"/>
        <a:ea typeface="+mn-ea"/>
        <a:cs typeface="+mn-cs"/>
        <a:sym typeface="Helvetica Neue"/>
      </a:defRPr>
    </a:lvl4pPr>
    <a:lvl5pPr indent="914400" defTabSz="457200" latinLnBrk="0">
      <a:lnSpc>
        <a:spcPct val="117999"/>
      </a:lnSpc>
      <a:defRPr sz="1900">
        <a:latin typeface="+mn-lt"/>
        <a:ea typeface="+mn-ea"/>
        <a:cs typeface="+mn-cs"/>
        <a:sym typeface="Helvetica Neue"/>
      </a:defRPr>
    </a:lvl5pPr>
    <a:lvl6pPr indent="1143000" defTabSz="457200" latinLnBrk="0">
      <a:lnSpc>
        <a:spcPct val="117999"/>
      </a:lnSpc>
      <a:defRPr sz="1900">
        <a:latin typeface="+mn-lt"/>
        <a:ea typeface="+mn-ea"/>
        <a:cs typeface="+mn-cs"/>
        <a:sym typeface="Helvetica Neue"/>
      </a:defRPr>
    </a:lvl6pPr>
    <a:lvl7pPr indent="1371600" defTabSz="457200" latinLnBrk="0">
      <a:lnSpc>
        <a:spcPct val="117999"/>
      </a:lnSpc>
      <a:defRPr sz="1900">
        <a:latin typeface="+mn-lt"/>
        <a:ea typeface="+mn-ea"/>
        <a:cs typeface="+mn-cs"/>
        <a:sym typeface="Helvetica Neue"/>
      </a:defRPr>
    </a:lvl7pPr>
    <a:lvl8pPr indent="1600200" defTabSz="457200" latinLnBrk="0">
      <a:lnSpc>
        <a:spcPct val="117999"/>
      </a:lnSpc>
      <a:defRPr sz="1900">
        <a:latin typeface="+mn-lt"/>
        <a:ea typeface="+mn-ea"/>
        <a:cs typeface="+mn-cs"/>
        <a:sym typeface="Helvetica Neue"/>
      </a:defRPr>
    </a:lvl8pPr>
    <a:lvl9pPr indent="1828800" defTabSz="457200" latinLnBrk="0">
      <a:lnSpc>
        <a:spcPct val="117999"/>
      </a:lnSpc>
      <a:defRPr sz="19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We distinguish in particular: (i) meridionally alternating off-equatorial jets with a</a:t>
            </a:r>
          </a:p>
          <a:p>
            <a:r>
              <a:t>meridional scale of   3  within the 15 S-15 N latitude range, which have a large vertical scale</a:t>
            </a:r>
          </a:p>
          <a:p>
            <a:r>
              <a:t>(quasi-barotropic), called Extra Equatorial Jets (EEJs); and (ii) vertically alternating equatorial jets</a:t>
            </a:r>
          </a:p>
          <a:p>
            <a:r>
              <a:t>trapped equatorward of   2 , which have a small vertical scale of   350m, called Equatorial Deep</a:t>
            </a:r>
          </a:p>
          <a:p>
            <a:r>
              <a:t>Jets (EDJs).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endParaRPr/>
          </a:p>
        </p:txBody>
      </p:sp>
      <p:sp>
        <p:nvSpPr>
          <p:cNvPr id="714" name="Shape 714"/>
          <p:cNvSpPr>
            <a:spLocks noGrp="1"/>
          </p:cNvSpPr>
          <p:nvPr>
            <p:ph type="body" sz="quarter" idx="1"/>
          </p:nvPr>
        </p:nvSpPr>
        <p:spPr>
          <a:prstGeom prst="rect">
            <a:avLst/>
          </a:prstGeom>
        </p:spPr>
        <p:txBody>
          <a:bodyPr/>
          <a:lstStyle/>
          <a:p>
            <a:r>
              <a:t>https://www.youtube.com/watch?v=ZtzW25NooDk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https://www.youtube.com/watch?v=ZtzW25NooDk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r>
              <a:t>https://www.youtube.com/watch?v=ZtzW25NooDk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t>Pour un U donné, ex: 3cm/s: la courbe délimite turb/onde</a:t>
            </a:r>
          </a:p>
          <a:p>
            <a:r>
              <a:t>Grandes échelles spatiales: on tombe facilement dans le dumbell = ondes</a:t>
            </a:r>
          </a:p>
          <a:p>
            <a:r>
              <a:t>Petites ech= turbulence</a:t>
            </a:r>
          </a:p>
          <a:p>
            <a:endParaRPr/>
          </a:p>
          <a:p>
            <a:r>
              <a:t>Pour U= 6cm/s:</a:t>
            </a:r>
          </a:p>
          <a:p>
            <a:r>
              <a:t>Il faut des plus grandes échelles spatiales (petits k) pour tomber dans les ondes.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hape 842"/>
          <p:cNvSpPr>
            <a:spLocks noGrp="1" noRot="1" noChangeAspect="1"/>
          </p:cNvSpPr>
          <p:nvPr>
            <p:ph type="sldImg"/>
          </p:nvPr>
        </p:nvSpPr>
        <p:spPr>
          <a:prstGeom prst="rect">
            <a:avLst/>
          </a:prstGeom>
        </p:spPr>
        <p:txBody>
          <a:bodyPr/>
          <a:lstStyle/>
          <a:p>
            <a:endParaRPr/>
          </a:p>
        </p:txBody>
      </p:sp>
      <p:sp>
        <p:nvSpPr>
          <p:cNvPr id="843" name="Shape 843"/>
          <p:cNvSpPr>
            <a:spLocks noGrp="1"/>
          </p:cNvSpPr>
          <p:nvPr>
            <p:ph type="body" sz="quarter" idx="1"/>
          </p:nvPr>
        </p:nvSpPr>
        <p:spPr>
          <a:prstGeom prst="rect">
            <a:avLst/>
          </a:prstGeom>
        </p:spPr>
        <p:txBody>
          <a:bodyPr/>
          <a:lstStyle/>
          <a:p>
            <a:r>
              <a:t>Dans la théorie ‘turbulence’, si on veut avoir une turbulence qui finit en jets avec 2-3 degrés de latitudes comme échelle, on doit avoir un U turbulent de 6 cm/s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Shape 957"/>
          <p:cNvSpPr>
            <a:spLocks noGrp="1" noRot="1" noChangeAspect="1"/>
          </p:cNvSpPr>
          <p:nvPr>
            <p:ph type="sldImg"/>
          </p:nvPr>
        </p:nvSpPr>
        <p:spPr>
          <a:prstGeom prst="rect">
            <a:avLst/>
          </a:prstGeom>
        </p:spPr>
        <p:txBody>
          <a:bodyPr/>
          <a:lstStyle/>
          <a:p>
            <a:endParaRPr/>
          </a:p>
        </p:txBody>
      </p:sp>
      <p:sp>
        <p:nvSpPr>
          <p:cNvPr id="958" name="Shape 958"/>
          <p:cNvSpPr>
            <a:spLocks noGrp="1"/>
          </p:cNvSpPr>
          <p:nvPr>
            <p:ph type="body" sz="quarter" idx="1"/>
          </p:nvPr>
        </p:nvSpPr>
        <p:spPr>
          <a:prstGeom prst="rect">
            <a:avLst/>
          </a:prstGeom>
        </p:spPr>
        <p:txBody>
          <a:bodyPr/>
          <a:lstStyle/>
          <a:p>
            <a:pPr>
              <a:defRPr sz="1600"/>
            </a:pPr>
            <a:r>
              <a:t>It has been shown that in the Atlantic and Pacific ocean, a large source of energy in the</a:t>
            </a:r>
          </a:p>
          <a:p>
            <a:pPr>
              <a:defRPr sz="1600"/>
            </a:pPr>
            <a:r>
              <a:t>deep is associated with annual and semi-annual Rossby waves, as well as intra-annual waves:</a:t>
            </a:r>
          </a:p>
          <a:p>
            <a:pPr>
              <a:defRPr sz="1600"/>
            </a:pPr>
            <a:r>
              <a:t>30-day, 1000-km mixed Rossby-gravity waves, associated with surface Tropical InstabilityWaves;</a:t>
            </a:r>
          </a:p>
          <a:p>
            <a:pPr>
              <a:defRPr sz="1600"/>
            </a:pPr>
            <a:r>
              <a:t>and short-scale variability, with periods around 70 days and wavelengths around 500 km</a:t>
            </a:r>
          </a:p>
          <a:p>
            <a:pPr>
              <a:defRPr sz="1600"/>
            </a:pPr>
            <a:r>
              <a:t>Equatorial waves, when generated at the surface,</a:t>
            </a:r>
          </a:p>
          <a:p>
            <a:pPr>
              <a:defRPr sz="1600"/>
            </a:pPr>
            <a:r>
              <a:t>propagate to depth. In the intra-annual range in particular, waves have steep propagation ray paths</a:t>
            </a:r>
          </a:p>
          <a:p>
            <a:pPr>
              <a:defRPr sz="1600"/>
            </a:pPr>
            <a:r>
              <a:t>(Cox 1980) and are thus very efficient at transferring energy to the deep ocean.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 name="Shape 1444"/>
          <p:cNvSpPr>
            <a:spLocks noGrp="1" noRot="1" noChangeAspect="1"/>
          </p:cNvSpPr>
          <p:nvPr>
            <p:ph type="sldImg"/>
          </p:nvPr>
        </p:nvSpPr>
        <p:spPr>
          <a:prstGeom prst="rect">
            <a:avLst/>
          </a:prstGeom>
        </p:spPr>
        <p:txBody>
          <a:bodyPr/>
          <a:lstStyle/>
          <a:p>
            <a:endParaRPr/>
          </a:p>
        </p:txBody>
      </p:sp>
      <p:sp>
        <p:nvSpPr>
          <p:cNvPr id="1445" name="Shape 1445"/>
          <p:cNvSpPr>
            <a:spLocks noGrp="1"/>
          </p:cNvSpPr>
          <p:nvPr>
            <p:ph type="body" sz="quarter" idx="1"/>
          </p:nvPr>
        </p:nvSpPr>
        <p:spPr>
          <a:prstGeom prst="rect">
            <a:avLst/>
          </a:prstGeom>
        </p:spPr>
        <p:txBody>
          <a:bodyPr/>
          <a:lstStyle/>
          <a:p>
            <a:pPr defTabSz="449262">
              <a:lnSpc>
                <a:spcPct val="100000"/>
              </a:lnSpc>
              <a:defRPr sz="1200">
                <a:latin typeface="Times New Roman"/>
                <a:ea typeface="Times New Roman"/>
                <a:cs typeface="Times New Roman"/>
                <a:sym typeface="Times New Roman"/>
              </a:defRPr>
            </a:pPr>
            <a:r>
              <a:t>Let us put together the 2 types of jets formation mechanism on a same figure.</a:t>
            </a:r>
          </a:p>
          <a:p>
            <a:pPr defTabSz="449262">
              <a:lnSpc>
                <a:spcPct val="100000"/>
              </a:lnSpc>
              <a:defRPr sz="1200">
                <a:latin typeface="Times New Roman"/>
                <a:ea typeface="Times New Roman"/>
                <a:cs typeface="Times New Roman"/>
                <a:sym typeface="Times New Roman"/>
              </a:defRPr>
            </a:pPr>
            <a:r>
              <a:t>The red curve symbolizes the short wave that is forced inside the WBL and whose energy propagates eastward with the group velocity c_g of Yanai waves. c</a:t>
            </a:r>
          </a:p>
          <a:p>
            <a:pPr defTabSz="449262">
              <a:lnSpc>
                <a:spcPct val="100000"/>
              </a:lnSpc>
              <a:defRPr sz="1200">
                <a:latin typeface="Times New Roman"/>
                <a:ea typeface="Times New Roman"/>
                <a:cs typeface="Times New Roman"/>
                <a:sym typeface="Times New Roman"/>
              </a:defRPr>
            </a:pPr>
            <a:r>
              <a:t>As it propagates, the short wave is being destabilized by shear instability. This gives rise to long Kelvin waves EDJ of high baroclinic modes to the right of the basin and long Rossby waves of low vertical modes  to the left.</a:t>
            </a:r>
          </a:p>
          <a:p>
            <a:pPr defTabSz="449262">
              <a:lnSpc>
                <a:spcPct val="100000"/>
              </a:lnSpc>
              <a:defRPr sz="1200">
                <a:latin typeface="Times New Roman"/>
                <a:ea typeface="Times New Roman"/>
                <a:cs typeface="Times New Roman"/>
                <a:sym typeface="Times New Roman"/>
              </a:defRPr>
            </a:pPr>
            <a:r>
              <a:t>The zonal extent of the EEJs Ld, is the distance covered by the eastward propagating short Yanai wave during its characteristic destabilization time (e.g. Lacasce &amp; Pedlosky, 2004) and is given by this expression,  yielding a scaling in terms of the forced short wave characteristics.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r>
              <a:t>it is interesting to note that the 3-mode truncation captures the early stages of the simulations well and</a:t>
            </a:r>
          </a:p>
          <a:p>
            <a:r>
              <a:t>provides a simple description of the instability process. However, on longer time scales, secondary</a:t>
            </a:r>
          </a:p>
          <a:p>
            <a:r>
              <a:t>instabilities may arise, which involve additional waves. The spectra show evidence of this (e.g.,</a:t>
            </a:r>
          </a:p>
          <a:p>
            <a:r>
              <a:t>Fig. 11d) as they indicate that more than 3 waves are clearly present in the simulations. Spectral</a:t>
            </a:r>
          </a:p>
          <a:p>
            <a:r>
              <a:t>analysis of the simulation 1d on long time scales shows that energy is present at various scales</a:t>
            </a:r>
          </a:p>
          <a:p>
            <a:r>
              <a:t>and is exchanged through a broad continuum of waves, similar to a turbulent cascade, rather than</a:t>
            </a:r>
          </a:p>
          <a:p>
            <a:r>
              <a:t>being contained in a few discrete waves (Fig. 17). Energy tends however to accumulate in regions</a:t>
            </a:r>
          </a:p>
          <a:p>
            <a:r>
              <a:t>where kx = 0, which correspond to jet-like structures.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lvl1pPr>
          </a:lstStyle>
          <a:p>
            <a:r>
              <a:t>Auteur et date</a:t>
            </a:r>
          </a:p>
        </p:txBody>
      </p:sp>
      <p:sp>
        <p:nvSpPr>
          <p:cNvPr id="12" name="Titre de la présentation"/>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Titre de la présentation</a:t>
            </a:r>
          </a:p>
        </p:txBody>
      </p:sp>
      <p:sp>
        <p:nvSpPr>
          <p:cNvPr id="13" name="Texte niveau 1…"/>
          <p:cNvSpPr txBox="1">
            <a:spLocks noGrp="1"/>
          </p:cNvSpPr>
          <p:nvPr>
            <p:ph type="body" sz="quarter" idx="1" hasCustomPrompt="1"/>
          </p:nvPr>
        </p:nvSpPr>
        <p:spPr>
          <a:xfrm>
            <a:off x="698500" y="5105400"/>
            <a:ext cx="11607800" cy="1456399"/>
          </a:xfrm>
          <a:prstGeom prst="rect">
            <a:avLst/>
          </a:prstGeom>
        </p:spPr>
        <p:txBody>
          <a:bodyPr/>
          <a:lstStyle>
            <a:lvl1pPr marL="0" indent="0" algn="ctr" defTabSz="587022">
              <a:lnSpc>
                <a:spcPct val="100000"/>
              </a:lnSpc>
              <a:spcBef>
                <a:spcPts val="0"/>
              </a:spcBef>
              <a:buSzTx/>
              <a:buNone/>
              <a:defRPr sz="2400">
                <a:solidFill>
                  <a:srgbClr val="FFFFFF"/>
                </a:solidFill>
              </a:defRPr>
            </a:lvl1pPr>
            <a:lvl2pPr marL="0" indent="457200" algn="ctr" defTabSz="587022">
              <a:lnSpc>
                <a:spcPct val="100000"/>
              </a:lnSpc>
              <a:spcBef>
                <a:spcPts val="0"/>
              </a:spcBef>
              <a:buSzTx/>
              <a:buNone/>
              <a:defRPr sz="2400">
                <a:solidFill>
                  <a:srgbClr val="FFFFFF"/>
                </a:solidFill>
              </a:defRPr>
            </a:lvl2pPr>
            <a:lvl3pPr marL="0" indent="914400" algn="ctr" defTabSz="587022">
              <a:lnSpc>
                <a:spcPct val="100000"/>
              </a:lnSpc>
              <a:spcBef>
                <a:spcPts val="0"/>
              </a:spcBef>
              <a:buSzTx/>
              <a:buNone/>
              <a:defRPr sz="2400">
                <a:solidFill>
                  <a:srgbClr val="FFFFFF"/>
                </a:solidFill>
              </a:defRPr>
            </a:lvl3pPr>
            <a:lvl4pPr marL="0" indent="1371600" algn="ctr" defTabSz="587022">
              <a:lnSpc>
                <a:spcPct val="100000"/>
              </a:lnSpc>
              <a:spcBef>
                <a:spcPts val="0"/>
              </a:spcBef>
              <a:buSzTx/>
              <a:buNone/>
              <a:defRPr sz="2400">
                <a:solidFill>
                  <a:srgbClr val="FFFFFF"/>
                </a:solidFill>
              </a:defRPr>
            </a:lvl4pPr>
            <a:lvl5pPr marL="0" indent="1828800" algn="ctr" defTabSz="587022">
              <a:lnSpc>
                <a:spcPct val="100000"/>
              </a:lnSpc>
              <a:spcBef>
                <a:spcPts val="0"/>
              </a:spcBef>
              <a:buSzTx/>
              <a:buNone/>
              <a:defRPr sz="2400">
                <a:solidFill>
                  <a:srgbClr val="FFFFFF"/>
                </a:solidFill>
              </a:defRPr>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xfrm>
            <a:off x="6353454" y="9220199"/>
            <a:ext cx="297892" cy="287479"/>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99" name="Titre de diapositive"/>
          <p:cNvSpPr txBox="1">
            <a:spLocks noGrp="1"/>
          </p:cNvSpPr>
          <p:nvPr>
            <p:ph type="title" hasCustomPrompt="1"/>
          </p:nvPr>
        </p:nvSpPr>
        <p:spPr>
          <a:prstGeom prst="rect">
            <a:avLst/>
          </a:prstGeom>
        </p:spPr>
        <p:txBody>
          <a:bodyPr/>
          <a:lstStyle/>
          <a:p>
            <a:r>
              <a:t>Titre de diapositive</a:t>
            </a:r>
          </a:p>
        </p:txBody>
      </p:sp>
      <p:sp>
        <p:nvSpPr>
          <p:cNvPr id="100" name="Sous-titre de diapositive"/>
          <p:cNvSpPr txBox="1">
            <a:spLocks noGrp="1"/>
          </p:cNvSpPr>
          <p:nvPr>
            <p:ph type="body" sz="quarter" idx="21" hasCustomPrompt="1"/>
          </p:nvPr>
        </p:nvSpPr>
        <p:spPr>
          <a:xfrm>
            <a:off x="698500" y="1412977"/>
            <a:ext cx="11607801" cy="671803"/>
          </a:xfrm>
          <a:prstGeom prst="rect">
            <a:avLst/>
          </a:prstGeom>
        </p:spPr>
        <p:txBody>
          <a:bodyPr/>
          <a:lstStyle>
            <a:lvl1pPr marL="0" indent="0" algn="ctr" defTabSz="587022">
              <a:lnSpc>
                <a:spcPct val="100000"/>
              </a:lnSpc>
              <a:spcBef>
                <a:spcPts val="0"/>
              </a:spcBef>
              <a:buSzTx/>
              <a:buNone/>
              <a:defRPr sz="2400">
                <a:solidFill>
                  <a:srgbClr val="FFFFFF"/>
                </a:solidFill>
              </a:defRPr>
            </a:lvl1pPr>
          </a:lstStyle>
          <a:p>
            <a:r>
              <a:t>Sous-titre de diapositive</a:t>
            </a:r>
          </a:p>
        </p:txBody>
      </p:sp>
      <p:sp>
        <p:nvSpPr>
          <p:cNvPr id="10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108" name="Titre de l’ordre du jour"/>
          <p:cNvSpPr txBox="1">
            <a:spLocks noGrp="1"/>
          </p:cNvSpPr>
          <p:nvPr>
            <p:ph type="title" hasCustomPrompt="1"/>
          </p:nvPr>
        </p:nvSpPr>
        <p:spPr>
          <a:xfrm>
            <a:off x="698500" y="444500"/>
            <a:ext cx="11607800" cy="1016000"/>
          </a:xfrm>
          <a:prstGeom prst="rect">
            <a:avLst/>
          </a:prstGeom>
        </p:spPr>
        <p:txBody>
          <a:bodyPr/>
          <a:lstStyle/>
          <a:p>
            <a:r>
              <a:t>Titre de l’ordre du jour</a:t>
            </a:r>
          </a:p>
        </p:txBody>
      </p:sp>
      <p:sp>
        <p:nvSpPr>
          <p:cNvPr id="109" name="Sous-titre de l’ordre du jour"/>
          <p:cNvSpPr txBox="1">
            <a:spLocks noGrp="1"/>
          </p:cNvSpPr>
          <p:nvPr>
            <p:ph type="body" sz="quarter" idx="21" hasCustomPrompt="1"/>
          </p:nvPr>
        </p:nvSpPr>
        <p:spPr>
          <a:xfrm>
            <a:off x="698500" y="1409700"/>
            <a:ext cx="11607801" cy="671802"/>
          </a:xfrm>
          <a:prstGeom prst="rect">
            <a:avLst/>
          </a:prstGeom>
        </p:spPr>
        <p:txBody>
          <a:bodyPr/>
          <a:lstStyle>
            <a:lvl1pPr marL="0" indent="0" algn="ctr" defTabSz="587022">
              <a:lnSpc>
                <a:spcPct val="100000"/>
              </a:lnSpc>
              <a:spcBef>
                <a:spcPts val="0"/>
              </a:spcBef>
              <a:buSzTx/>
              <a:buNone/>
              <a:defRPr sz="2400">
                <a:solidFill>
                  <a:srgbClr val="FFFFFF"/>
                </a:solidFill>
              </a:defRPr>
            </a:lvl1pPr>
          </a:lstStyle>
          <a:p>
            <a:r>
              <a:t>Sous-titre de l’ordre du jour</a:t>
            </a:r>
          </a:p>
        </p:txBody>
      </p:sp>
      <p:sp>
        <p:nvSpPr>
          <p:cNvPr id="110" name="Texte niveau 1…"/>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Rubriques de l’ordre du jour</a:t>
            </a:r>
          </a:p>
          <a:p>
            <a:pPr lvl="1"/>
            <a:endParaRPr/>
          </a:p>
          <a:p>
            <a:pPr lvl="2"/>
            <a:endParaRPr/>
          </a:p>
          <a:p>
            <a:pPr lvl="3"/>
            <a:endParaRPr/>
          </a:p>
          <a:p>
            <a:pPr lvl="4"/>
            <a:endParaRPr/>
          </a:p>
        </p:txBody>
      </p:sp>
      <p:sp>
        <p:nvSpPr>
          <p:cNvPr id="11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118" name="Texte niveau 1…"/>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11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26" name="Données clés"/>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Données clés</a:t>
            </a:r>
          </a:p>
        </p:txBody>
      </p:sp>
      <p:sp>
        <p:nvSpPr>
          <p:cNvPr id="127" name="Texte niveau 1…"/>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100 %</a:t>
            </a:r>
          </a:p>
          <a:p>
            <a:pPr lvl="1"/>
            <a:endParaRPr/>
          </a:p>
          <a:p>
            <a:pPr lvl="2"/>
            <a:endParaRPr/>
          </a:p>
          <a:p>
            <a:pPr lvl="3"/>
            <a:endParaRPr/>
          </a:p>
          <a:p>
            <a:pPr lvl="4"/>
            <a:endParaRPr/>
          </a:p>
        </p:txBody>
      </p:sp>
      <p:sp>
        <p:nvSpPr>
          <p:cNvPr id="12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35" name="Texte niveau 1…"/>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3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3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44" name="Bol de pâtes pappardelle avec du beurre maître d’hôtel, des noisettes grillées et des lamelles de parmesan"/>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45" name="Bol de salade avec du riz frit, des œufs durs et des baguettes"/>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46" name="Bol avec des beignets de saumon, de la salade et du houmous"/>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4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l de salade avec du riz frit, des œufs durs et des baguettes"/>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55" name="Numéro de diapositive"/>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6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bg>
      <p:bgPr>
        <a:solidFill>
          <a:srgbClr val="F0FFFF"/>
        </a:solidFill>
        <a:effectLst/>
      </p:bgPr>
    </p:bg>
    <p:spTree>
      <p:nvGrpSpPr>
        <p:cNvPr id="1" name=""/>
        <p:cNvGrpSpPr/>
        <p:nvPr/>
      </p:nvGrpSpPr>
      <p:grpSpPr>
        <a:xfrm>
          <a:off x="0" y="0"/>
          <a:ext cx="0" cy="0"/>
          <a:chOff x="0" y="0"/>
          <a:chExt cx="0" cy="0"/>
        </a:xfrm>
      </p:grpSpPr>
      <p:sp>
        <p:nvSpPr>
          <p:cNvPr id="169" name="Numéro de diapositive"/>
          <p:cNvSpPr txBox="1">
            <a:spLocks noGrp="1"/>
          </p:cNvSpPr>
          <p:nvPr>
            <p:ph type="sldNum" sz="quarter" idx="2"/>
          </p:nvPr>
        </p:nvSpPr>
        <p:spPr>
          <a:xfrm>
            <a:off x="11645988" y="8886613"/>
            <a:ext cx="374421" cy="425221"/>
          </a:xfrm>
          <a:prstGeom prst="rect">
            <a:avLst/>
          </a:prstGeom>
        </p:spPr>
        <p:txBody>
          <a:bodyPr lIns="66559" tIns="66559" rIns="66559" bIns="66559" anchor="t"/>
          <a:lstStyle>
            <a:lvl1pPr algn="r" defTabSz="1300480">
              <a:defRPr sz="1800">
                <a:latin typeface="High Tower Text"/>
                <a:ea typeface="High Tower Text"/>
                <a:cs typeface="High Tower Text"/>
                <a:sym typeface="High Tower Text"/>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Titre de la présentation</a:t>
            </a:r>
          </a:p>
        </p:txBody>
      </p:sp>
      <p:sp>
        <p:nvSpPr>
          <p:cNvPr id="23" name="Texte niveau 1…"/>
          <p:cNvSpPr txBox="1">
            <a:spLocks noGrp="1"/>
          </p:cNvSpPr>
          <p:nvPr>
            <p:ph type="body" sz="quarter" idx="1" hasCustomPrompt="1"/>
          </p:nvPr>
        </p:nvSpPr>
        <p:spPr>
          <a:xfrm>
            <a:off x="698500" y="8432800"/>
            <a:ext cx="11607800" cy="689769"/>
          </a:xfrm>
          <a:prstGeom prst="rect">
            <a:avLst/>
          </a:prstGeom>
        </p:spPr>
        <p:txBody>
          <a:bodyPr/>
          <a:lstStyle>
            <a:lvl1pPr marL="0" indent="0" algn="ctr" defTabSz="587022">
              <a:lnSpc>
                <a:spcPct val="100000"/>
              </a:lnSpc>
              <a:spcBef>
                <a:spcPts val="0"/>
              </a:spcBef>
              <a:buSzTx/>
              <a:buNone/>
              <a:defRPr sz="2400">
                <a:solidFill>
                  <a:srgbClr val="FFFFFF"/>
                </a:solidFill>
              </a:defRPr>
            </a:lvl1pPr>
            <a:lvl2pPr marL="0" indent="457200" algn="ctr" defTabSz="587022">
              <a:lnSpc>
                <a:spcPct val="100000"/>
              </a:lnSpc>
              <a:spcBef>
                <a:spcPts val="0"/>
              </a:spcBef>
              <a:buSzTx/>
              <a:buNone/>
              <a:defRPr sz="2400">
                <a:solidFill>
                  <a:srgbClr val="FFFFFF"/>
                </a:solidFill>
              </a:defRPr>
            </a:lvl2pPr>
            <a:lvl3pPr marL="0" indent="914400" algn="ctr" defTabSz="587022">
              <a:lnSpc>
                <a:spcPct val="100000"/>
              </a:lnSpc>
              <a:spcBef>
                <a:spcPts val="0"/>
              </a:spcBef>
              <a:buSzTx/>
              <a:buNone/>
              <a:defRPr sz="2400">
                <a:solidFill>
                  <a:srgbClr val="FFFFFF"/>
                </a:solidFill>
              </a:defRPr>
            </a:lvl3pPr>
            <a:lvl4pPr marL="0" indent="1371600" algn="ctr" defTabSz="587022">
              <a:lnSpc>
                <a:spcPct val="100000"/>
              </a:lnSpc>
              <a:spcBef>
                <a:spcPts val="0"/>
              </a:spcBef>
              <a:buSzTx/>
              <a:buNone/>
              <a:defRPr sz="2400">
                <a:solidFill>
                  <a:srgbClr val="FFFFFF"/>
                </a:solidFill>
              </a:defRPr>
            </a:lvl4pPr>
            <a:lvl5pPr marL="0" indent="1828800" algn="ctr" defTabSz="587022">
              <a:lnSpc>
                <a:spcPct val="100000"/>
              </a:lnSpc>
              <a:spcBef>
                <a:spcPts val="0"/>
              </a:spcBef>
              <a:buSzTx/>
              <a:buNone/>
              <a:defRPr sz="2400">
                <a:solidFill>
                  <a:srgbClr val="FFFFFF"/>
                </a:solidFill>
              </a:defRPr>
            </a:lvl5pPr>
          </a:lstStyle>
          <a:p>
            <a:r>
              <a:t>Sous-titre de la présentation</a:t>
            </a:r>
          </a:p>
          <a:p>
            <a:pPr lvl="1"/>
            <a:endParaRPr/>
          </a:p>
          <a:p>
            <a:pPr lvl="2"/>
            <a:endParaRPr/>
          </a:p>
          <a:p>
            <a:pPr lvl="3"/>
            <a:endParaRPr/>
          </a:p>
          <a:p>
            <a:pPr lvl="4"/>
            <a:endParaRPr/>
          </a:p>
        </p:txBody>
      </p:sp>
      <p:sp>
        <p:nvSpPr>
          <p:cNvPr id="24" name="Auteur et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Auteur et date</a:t>
            </a:r>
          </a:p>
        </p:txBody>
      </p:sp>
      <p:sp>
        <p:nvSpPr>
          <p:cNvPr id="25" name="Numéro de diapositive"/>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Texte niveau 1…"/>
          <p:cNvSpPr txBox="1">
            <a:spLocks noGrp="1"/>
          </p:cNvSpPr>
          <p:nvPr>
            <p:ph type="body" sz="quarter" idx="1" hasCustomPrompt="1"/>
          </p:nvPr>
        </p:nvSpPr>
        <p:spPr>
          <a:xfrm>
            <a:off x="698500" y="5003800"/>
            <a:ext cx="5105400" cy="4044566"/>
          </a:xfrm>
          <a:prstGeom prst="rect">
            <a:avLst/>
          </a:prstGeom>
        </p:spPr>
        <p:txBody>
          <a:bodyPr/>
          <a:lstStyle>
            <a:lvl1pPr marL="0" indent="0" algn="ctr" defTabSz="587022">
              <a:lnSpc>
                <a:spcPct val="100000"/>
              </a:lnSpc>
              <a:spcBef>
                <a:spcPts val="0"/>
              </a:spcBef>
              <a:buSzTx/>
              <a:buNone/>
              <a:defRPr sz="2400">
                <a:solidFill>
                  <a:srgbClr val="FFFFFF"/>
                </a:solidFill>
              </a:defRPr>
            </a:lvl1pPr>
            <a:lvl2pPr marL="0" indent="457200" algn="ctr" defTabSz="587022">
              <a:lnSpc>
                <a:spcPct val="100000"/>
              </a:lnSpc>
              <a:spcBef>
                <a:spcPts val="0"/>
              </a:spcBef>
              <a:buSzTx/>
              <a:buNone/>
              <a:defRPr sz="2400">
                <a:solidFill>
                  <a:srgbClr val="FFFFFF"/>
                </a:solidFill>
              </a:defRPr>
            </a:lvl2pPr>
            <a:lvl3pPr marL="0" indent="914400" algn="ctr" defTabSz="587022">
              <a:lnSpc>
                <a:spcPct val="100000"/>
              </a:lnSpc>
              <a:spcBef>
                <a:spcPts val="0"/>
              </a:spcBef>
              <a:buSzTx/>
              <a:buNone/>
              <a:defRPr sz="2400">
                <a:solidFill>
                  <a:srgbClr val="FFFFFF"/>
                </a:solidFill>
              </a:defRPr>
            </a:lvl3pPr>
            <a:lvl4pPr marL="0" indent="1371600" algn="ctr" defTabSz="587022">
              <a:lnSpc>
                <a:spcPct val="100000"/>
              </a:lnSpc>
              <a:spcBef>
                <a:spcPts val="0"/>
              </a:spcBef>
              <a:buSzTx/>
              <a:buNone/>
              <a:defRPr sz="2400">
                <a:solidFill>
                  <a:srgbClr val="FFFFFF"/>
                </a:solidFill>
              </a:defRPr>
            </a:lvl4pPr>
            <a:lvl5pPr marL="0" indent="1828800" algn="ctr" defTabSz="587022">
              <a:lnSpc>
                <a:spcPct val="100000"/>
              </a:lnSpc>
              <a:spcBef>
                <a:spcPts val="0"/>
              </a:spcBef>
              <a:buSzTx/>
              <a:buNone/>
              <a:defRPr sz="2400">
                <a:solidFill>
                  <a:srgbClr val="FFFFFF"/>
                </a:solidFill>
              </a:defRPr>
            </a:lvl5pPr>
          </a:lstStyle>
          <a:p>
            <a:r>
              <a:t>Sous-titre de diapositive</a:t>
            </a:r>
          </a:p>
          <a:p>
            <a:pPr lvl="1"/>
            <a:endParaRPr/>
          </a:p>
          <a:p>
            <a:pPr lvl="2"/>
            <a:endParaRPr/>
          </a:p>
          <a:p>
            <a:pPr lvl="3"/>
            <a:endParaRPr/>
          </a:p>
          <a:p>
            <a:pPr lvl="4"/>
            <a:endParaRPr/>
          </a:p>
        </p:txBody>
      </p:sp>
      <p:sp>
        <p:nvSpPr>
          <p:cNvPr id="34" name="Titre de diapositive"/>
          <p:cNvSpPr txBox="1">
            <a:spLocks noGrp="1"/>
          </p:cNvSpPr>
          <p:nvPr>
            <p:ph type="title" hasCustomPrompt="1"/>
          </p:nvPr>
        </p:nvSpPr>
        <p:spPr>
          <a:xfrm>
            <a:off x="698500" y="692534"/>
            <a:ext cx="5105400" cy="4387466"/>
          </a:xfrm>
          <a:prstGeom prst="rect">
            <a:avLst/>
          </a:prstGeom>
        </p:spPr>
        <p:txBody>
          <a:bodyPr anchor="b"/>
          <a:lstStyle/>
          <a:p>
            <a:r>
              <a:t>Titre de diapositive</a:t>
            </a:r>
          </a:p>
        </p:txBody>
      </p:sp>
      <p:sp>
        <p:nvSpPr>
          <p:cNvPr id="3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3" name="Sous-titre de diapositive"/>
          <p:cNvSpPr txBox="1">
            <a:spLocks noGrp="1"/>
          </p:cNvSpPr>
          <p:nvPr>
            <p:ph type="body" sz="quarter" idx="21" hasCustomPrompt="1"/>
          </p:nvPr>
        </p:nvSpPr>
        <p:spPr>
          <a:xfrm>
            <a:off x="698500" y="1412977"/>
            <a:ext cx="11607801" cy="671803"/>
          </a:xfrm>
          <a:prstGeom prst="rect">
            <a:avLst/>
          </a:prstGeom>
        </p:spPr>
        <p:txBody>
          <a:bodyPr/>
          <a:lstStyle>
            <a:lvl1pPr marL="0" indent="0" algn="ctr" defTabSz="587022">
              <a:lnSpc>
                <a:spcPct val="100000"/>
              </a:lnSpc>
              <a:spcBef>
                <a:spcPts val="0"/>
              </a:spcBef>
              <a:buSzTx/>
              <a:buNone/>
              <a:defRPr sz="2400">
                <a:solidFill>
                  <a:srgbClr val="FFFFFF"/>
                </a:solidFill>
              </a:defRPr>
            </a:lvl1pPr>
          </a:lstStyle>
          <a:p>
            <a:r>
              <a:t>Sous-titre de diapositive</a:t>
            </a:r>
          </a:p>
        </p:txBody>
      </p:sp>
      <p:sp>
        <p:nvSpPr>
          <p:cNvPr id="44" name="Titre de diapositive"/>
          <p:cNvSpPr txBox="1">
            <a:spLocks noGrp="1"/>
          </p:cNvSpPr>
          <p:nvPr>
            <p:ph type="title" hasCustomPrompt="1"/>
          </p:nvPr>
        </p:nvSpPr>
        <p:spPr>
          <a:prstGeom prst="rect">
            <a:avLst/>
          </a:prstGeom>
        </p:spPr>
        <p:txBody>
          <a:bodyPr/>
          <a:lstStyle/>
          <a:p>
            <a:r>
              <a:t>Titre de diapositive</a:t>
            </a: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589358"/>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Bol de pâtes pappardelle avec du beurre maître d’hôtel, des noisettes grillées et des lamelles de parmesan"/>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Titre de diapositive"/>
          <p:cNvSpPr txBox="1">
            <a:spLocks noGrp="1"/>
          </p:cNvSpPr>
          <p:nvPr>
            <p:ph type="title" hasCustomPrompt="1"/>
          </p:nvPr>
        </p:nvSpPr>
        <p:spPr>
          <a:xfrm>
            <a:off x="698500" y="444500"/>
            <a:ext cx="5105400" cy="1016000"/>
          </a:xfrm>
          <a:prstGeom prst="rect">
            <a:avLst/>
          </a:prstGeom>
        </p:spPr>
        <p:txBody>
          <a:bodyPr/>
          <a:lstStyle/>
          <a:p>
            <a:r>
              <a:t>Titre de diapositive</a:t>
            </a:r>
          </a:p>
        </p:txBody>
      </p:sp>
      <p:sp>
        <p:nvSpPr>
          <p:cNvPr id="62" name="Sous-titre de diapositive"/>
          <p:cNvSpPr txBox="1">
            <a:spLocks noGrp="1"/>
          </p:cNvSpPr>
          <p:nvPr>
            <p:ph type="body" sz="quarter" idx="22" hasCustomPrompt="1"/>
          </p:nvPr>
        </p:nvSpPr>
        <p:spPr>
          <a:xfrm>
            <a:off x="698500" y="1412977"/>
            <a:ext cx="5105400" cy="671803"/>
          </a:xfrm>
          <a:prstGeom prst="rect">
            <a:avLst/>
          </a:prstGeom>
        </p:spPr>
        <p:txBody>
          <a:bodyPr/>
          <a:lstStyle>
            <a:lvl1pPr marL="0" indent="0" algn="ctr" defTabSz="587022">
              <a:lnSpc>
                <a:spcPct val="100000"/>
              </a:lnSpc>
              <a:spcBef>
                <a:spcPts val="0"/>
              </a:spcBef>
              <a:buSzTx/>
              <a:buNone/>
              <a:defRPr sz="2400">
                <a:solidFill>
                  <a:srgbClr val="FFFFFF"/>
                </a:solidFill>
              </a:defRPr>
            </a:lvl1pPr>
          </a:lstStyle>
          <a:p>
            <a:r>
              <a:t>Sous-titre de diapositive</a:t>
            </a:r>
          </a:p>
        </p:txBody>
      </p:sp>
      <p:sp>
        <p:nvSpPr>
          <p:cNvPr id="63" name="Texte niveau 1…"/>
          <p:cNvSpPr txBox="1">
            <a:spLocks noGrp="1"/>
          </p:cNvSpPr>
          <p:nvPr>
            <p:ph type="body" sz="half" idx="1" hasCustomPrompt="1"/>
          </p:nvPr>
        </p:nvSpPr>
        <p:spPr>
          <a:xfrm>
            <a:off x="698500" y="3480196"/>
            <a:ext cx="5105400" cy="5593161"/>
          </a:xfrm>
          <a:prstGeom prst="rect">
            <a:avLst/>
          </a:prstGeom>
        </p:spPr>
        <p:txBody>
          <a:bodyPr/>
          <a:lstStyle/>
          <a:p>
            <a:r>
              <a:t>Texte de puce de diapositive</a:t>
            </a:r>
          </a:p>
          <a:p>
            <a:pPr lvl="1"/>
            <a:endParaRPr/>
          </a:p>
          <a:p>
            <a:pPr lvl="2"/>
            <a:endParaRPr/>
          </a:p>
          <a:p>
            <a:pPr lvl="3"/>
            <a:endParaRPr/>
          </a:p>
          <a:p>
            <a:pPr lvl="4"/>
            <a:endParaRP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vidéo direct, petit">
    <p:spTree>
      <p:nvGrpSpPr>
        <p:cNvPr id="1" name=""/>
        <p:cNvGrpSpPr/>
        <p:nvPr/>
      </p:nvGrpSpPr>
      <p:grpSpPr>
        <a:xfrm>
          <a:off x="0" y="0"/>
          <a:ext cx="0" cy="0"/>
          <a:chOff x="0" y="0"/>
          <a:chExt cx="0" cy="0"/>
        </a:xfrm>
      </p:grpSpPr>
      <p:sp>
        <p:nvSpPr>
          <p:cNvPr id="71" name="Titre de diapositive"/>
          <p:cNvSpPr txBox="1">
            <a:spLocks noGrp="1"/>
          </p:cNvSpPr>
          <p:nvPr>
            <p:ph type="title" hasCustomPrompt="1"/>
          </p:nvPr>
        </p:nvSpPr>
        <p:spPr>
          <a:xfrm>
            <a:off x="698500" y="444500"/>
            <a:ext cx="5105400" cy="1016000"/>
          </a:xfrm>
          <a:prstGeom prst="rect">
            <a:avLst/>
          </a:prstGeom>
        </p:spPr>
        <p:txBody>
          <a:bodyPr/>
          <a:lstStyle/>
          <a:p>
            <a:r>
              <a:t>Titre de diapositive</a:t>
            </a:r>
          </a:p>
        </p:txBody>
      </p:sp>
      <p:sp>
        <p:nvSpPr>
          <p:cNvPr id="72" name="Sous-titre de diapositive"/>
          <p:cNvSpPr txBox="1">
            <a:spLocks noGrp="1"/>
          </p:cNvSpPr>
          <p:nvPr>
            <p:ph type="body" sz="quarter" idx="21" hasCustomPrompt="1"/>
          </p:nvPr>
        </p:nvSpPr>
        <p:spPr>
          <a:xfrm>
            <a:off x="698500" y="1412977"/>
            <a:ext cx="5105400" cy="671803"/>
          </a:xfrm>
          <a:prstGeom prst="rect">
            <a:avLst/>
          </a:prstGeom>
        </p:spPr>
        <p:txBody>
          <a:bodyPr/>
          <a:lstStyle>
            <a:lvl1pPr marL="0" indent="0" algn="ctr" defTabSz="587022">
              <a:lnSpc>
                <a:spcPct val="100000"/>
              </a:lnSpc>
              <a:spcBef>
                <a:spcPts val="0"/>
              </a:spcBef>
              <a:buSzTx/>
              <a:buNone/>
              <a:defRPr sz="2400">
                <a:solidFill>
                  <a:srgbClr val="FFFFFF"/>
                </a:solidFill>
              </a:defRPr>
            </a:lvl1pPr>
          </a:lstStyle>
          <a:p>
            <a:r>
              <a:t>Sous-titre de diapositive</a:t>
            </a:r>
          </a:p>
        </p:txBody>
      </p:sp>
      <p:sp>
        <p:nvSpPr>
          <p:cNvPr id="73" name="Texte niveau 1…"/>
          <p:cNvSpPr txBox="1">
            <a:spLocks noGrp="1"/>
          </p:cNvSpPr>
          <p:nvPr>
            <p:ph type="body" sz="half" idx="1" hasCustomPrompt="1"/>
          </p:nvPr>
        </p:nvSpPr>
        <p:spPr>
          <a:xfrm>
            <a:off x="698500" y="3480196"/>
            <a:ext cx="5105400" cy="5593161"/>
          </a:xfrm>
          <a:prstGeom prst="rect">
            <a:avLst/>
          </a:prstGeom>
        </p:spPr>
        <p:txBody>
          <a:bodyPr/>
          <a:lstStyle/>
          <a:p>
            <a:r>
              <a:t>Texte de puce de diapositive</a:t>
            </a:r>
          </a:p>
          <a:p>
            <a:pPr lvl="1"/>
            <a:endParaRPr/>
          </a:p>
          <a:p>
            <a:pPr lvl="2"/>
            <a:endParaRPr/>
          </a:p>
          <a:p>
            <a:pPr lvl="3"/>
            <a:endParaRPr/>
          </a:p>
          <a:p>
            <a:pPr lvl="4"/>
            <a:endParaRPr/>
          </a:p>
        </p:txBody>
      </p:sp>
      <p:sp>
        <p:nvSpPr>
          <p:cNvPr id="7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puces, vidéo direct, grand">
    <p:spTree>
      <p:nvGrpSpPr>
        <p:cNvPr id="1" name=""/>
        <p:cNvGrpSpPr/>
        <p:nvPr/>
      </p:nvGrpSpPr>
      <p:grpSpPr>
        <a:xfrm>
          <a:off x="0" y="0"/>
          <a:ext cx="0" cy="0"/>
          <a:chOff x="0" y="0"/>
          <a:chExt cx="0" cy="0"/>
        </a:xfrm>
      </p:grpSpPr>
      <p:sp>
        <p:nvSpPr>
          <p:cNvPr id="81" name="Titre de diapositive"/>
          <p:cNvSpPr txBox="1">
            <a:spLocks noGrp="1"/>
          </p:cNvSpPr>
          <p:nvPr>
            <p:ph type="title" hasCustomPrompt="1"/>
          </p:nvPr>
        </p:nvSpPr>
        <p:spPr>
          <a:xfrm>
            <a:off x="698500" y="444500"/>
            <a:ext cx="5105400" cy="1016000"/>
          </a:xfrm>
          <a:prstGeom prst="rect">
            <a:avLst/>
          </a:prstGeom>
        </p:spPr>
        <p:txBody>
          <a:bodyPr/>
          <a:lstStyle/>
          <a:p>
            <a:r>
              <a:t>Titre de diapositive</a:t>
            </a:r>
          </a:p>
        </p:txBody>
      </p:sp>
      <p:sp>
        <p:nvSpPr>
          <p:cNvPr id="82" name="Sous-titre de diapositive"/>
          <p:cNvSpPr txBox="1">
            <a:spLocks noGrp="1"/>
          </p:cNvSpPr>
          <p:nvPr>
            <p:ph type="body" sz="quarter" idx="21" hasCustomPrompt="1"/>
          </p:nvPr>
        </p:nvSpPr>
        <p:spPr>
          <a:xfrm>
            <a:off x="698500" y="1412977"/>
            <a:ext cx="5105400" cy="671803"/>
          </a:xfrm>
          <a:prstGeom prst="rect">
            <a:avLst/>
          </a:prstGeom>
        </p:spPr>
        <p:txBody>
          <a:bodyPr/>
          <a:lstStyle>
            <a:lvl1pPr marL="0" indent="0" algn="ctr" defTabSz="587022">
              <a:lnSpc>
                <a:spcPct val="100000"/>
              </a:lnSpc>
              <a:spcBef>
                <a:spcPts val="0"/>
              </a:spcBef>
              <a:buSzTx/>
              <a:buNone/>
              <a:defRPr sz="2400">
                <a:solidFill>
                  <a:srgbClr val="FFFFFF"/>
                </a:solidFill>
              </a:defRPr>
            </a:lvl1pPr>
          </a:lstStyle>
          <a:p>
            <a:r>
              <a:t>Sous-titre de diapositive</a:t>
            </a:r>
          </a:p>
        </p:txBody>
      </p:sp>
      <p:sp>
        <p:nvSpPr>
          <p:cNvPr id="83" name="Texte niveau 1…"/>
          <p:cNvSpPr txBox="1">
            <a:spLocks noGrp="1"/>
          </p:cNvSpPr>
          <p:nvPr>
            <p:ph type="body" sz="half" idx="1" hasCustomPrompt="1"/>
          </p:nvPr>
        </p:nvSpPr>
        <p:spPr>
          <a:xfrm>
            <a:off x="698500" y="3480196"/>
            <a:ext cx="5105400" cy="5593161"/>
          </a:xfrm>
          <a:prstGeom prst="rect">
            <a:avLst/>
          </a:prstGeom>
        </p:spPr>
        <p:txBody>
          <a:bodyPr/>
          <a:lstStyle/>
          <a:p>
            <a:r>
              <a:t>Texte de puce de diapositive</a:t>
            </a:r>
          </a:p>
          <a:p>
            <a:pPr lvl="1"/>
            <a:endParaRPr/>
          </a:p>
          <a:p>
            <a:pPr lvl="2"/>
            <a:endParaRPr/>
          </a:p>
          <a:p>
            <a:pPr lvl="3"/>
            <a:endParaRPr/>
          </a:p>
          <a:p>
            <a:pPr lvl="4"/>
            <a:endParaRPr/>
          </a:p>
        </p:txBody>
      </p:sp>
      <p:sp>
        <p:nvSpPr>
          <p:cNvPr id="8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Titre de section"/>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Titre de section</a:t>
            </a:r>
          </a:p>
        </p:txBody>
      </p:sp>
      <p:sp>
        <p:nvSpPr>
          <p:cNvPr id="9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niveau 1…"/>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3" name="Titre de diapositiv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Titre de diapositive</a:t>
            </a:r>
          </a:p>
        </p:txBody>
      </p:sp>
      <p:sp>
        <p:nvSpPr>
          <p:cNvPr id="4" name="Numéro de diapositive"/>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3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203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1pPr>
      <a:lvl2pPr marL="584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2pPr>
      <a:lvl3pPr marL="965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3pPr>
      <a:lvl4pPr marL="1346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4pPr>
      <a:lvl5pPr marL="1727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5pPr>
      <a:lvl6pPr marL="2108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6pPr>
      <a:lvl7pPr marL="2489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7pPr>
      <a:lvl8pPr marL="2870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8pPr>
      <a:lvl9pPr marL="3251200" marR="0" indent="-203200" algn="l" defTabSz="1733930" rtl="0" latinLnBrk="0">
        <a:lnSpc>
          <a:spcPct val="90000"/>
        </a:lnSpc>
        <a:spcBef>
          <a:spcPts val="3200"/>
        </a:spcBef>
        <a:spcAft>
          <a:spcPts val="0"/>
        </a:spcAft>
        <a:buClrTx/>
        <a:buSzPct val="123000"/>
        <a:buFontTx/>
        <a:buChar char="•"/>
        <a:tabLst/>
        <a:defRPr sz="16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png"/><Relationship Id="rId7" Type="http://schemas.openxmlformats.org/officeDocument/2006/relationships/image" Target="../media/image17.png"/><Relationship Id="rId12"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11" Type="http://schemas.openxmlformats.org/officeDocument/2006/relationships/image" Target="../media/image16.png"/><Relationship Id="rId5" Type="http://schemas.openxmlformats.org/officeDocument/2006/relationships/image" Target="../media/image39.pn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2.png"/><Relationship Id="rId16"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 Id="rId1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70.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image" Target="../media/image81.tif"/><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 Id="rId4" Type="http://schemas.openxmlformats.org/officeDocument/2006/relationships/image" Target="../media/image81.ti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7.png"/><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7.png"/><Relationship Id="rId1" Type="http://schemas.openxmlformats.org/officeDocument/2006/relationships/slideLayout" Target="../slideLayouts/slideLayout17.xml"/><Relationship Id="rId5" Type="http://schemas.openxmlformats.org/officeDocument/2006/relationships/image" Target="../media/image88.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101.png"/><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2.png"/><Relationship Id="rId7" Type="http://schemas.openxmlformats.org/officeDocument/2006/relationships/image" Target="../media/image104.png"/><Relationship Id="rId2" Type="http://schemas.openxmlformats.org/officeDocument/2006/relationships/image" Target="../media/image91.png"/><Relationship Id="rId1" Type="http://schemas.openxmlformats.org/officeDocument/2006/relationships/slideLayout" Target="../slideLayouts/slideLayout17.xml"/><Relationship Id="rId6" Type="http://schemas.openxmlformats.org/officeDocument/2006/relationships/image" Target="../media/image94.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93.png"/><Relationship Id="rId9" Type="http://schemas.openxmlformats.org/officeDocument/2006/relationships/image" Target="../media/image100.png"/></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slideLayout" Target="../slideLayouts/slideLayout17.xml"/><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7.xml"/><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9.png"/><Relationship Id="rId1" Type="http://schemas.openxmlformats.org/officeDocument/2006/relationships/slideLayout" Target="../slideLayouts/slideLayout17.xml"/><Relationship Id="rId5" Type="http://schemas.openxmlformats.org/officeDocument/2006/relationships/image" Target="../media/image128.png"/><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9.png"/><Relationship Id="rId5" Type="http://schemas.openxmlformats.org/officeDocument/2006/relationships/image" Target="../media/image115.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6.tif"/></Relationships>
</file>

<file path=ppt/slides/_rels/slide6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26.png"/><Relationship Id="rId2" Type="http://schemas.openxmlformats.org/officeDocument/2006/relationships/image" Target="../media/image131.png"/><Relationship Id="rId1" Type="http://schemas.openxmlformats.org/officeDocument/2006/relationships/slideLayout" Target="../slideLayouts/slideLayout17.xml"/><Relationship Id="rId6" Type="http://schemas.openxmlformats.org/officeDocument/2006/relationships/image" Target="../media/image135.png"/><Relationship Id="rId11" Type="http://schemas.openxmlformats.org/officeDocument/2006/relationships/image" Target="../media/image139.png"/><Relationship Id="rId5" Type="http://schemas.openxmlformats.org/officeDocument/2006/relationships/image" Target="../media/image134.png"/><Relationship Id="rId10" Type="http://schemas.openxmlformats.org/officeDocument/2006/relationships/image" Target="../media/image138.png"/><Relationship Id="rId4" Type="http://schemas.openxmlformats.org/officeDocument/2006/relationships/image" Target="../media/image133.png"/><Relationship Id="rId9" Type="http://schemas.openxmlformats.org/officeDocument/2006/relationships/image" Target="../media/image137.png"/></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1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3.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media" Target="../media/media3.m4v"/><Relationship Id="rId7" Type="http://schemas.openxmlformats.org/officeDocument/2006/relationships/image" Target="../media/image153.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52.png"/><Relationship Id="rId5" Type="http://schemas.openxmlformats.org/officeDocument/2006/relationships/slideLayout" Target="../slideLayouts/slideLayout17.xml"/><Relationship Id="rId4" Type="http://schemas.openxmlformats.org/officeDocument/2006/relationships/video" Target="../media/media3.m4v"/></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7.xml"/><Relationship Id="rId5" Type="http://schemas.openxmlformats.org/officeDocument/2006/relationships/image" Target="../media/image6.tif"/><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166.png"/><Relationship Id="rId4" Type="http://schemas.openxmlformats.org/officeDocument/2006/relationships/image" Target="../media/image164.png"/></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166.png"/><Relationship Id="rId4" Type="http://schemas.openxmlformats.org/officeDocument/2006/relationships/image" Target="../media/image164.png"/></Relationships>
</file>

<file path=ppt/slides/_rels/slide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166.png"/><Relationship Id="rId4" Type="http://schemas.openxmlformats.org/officeDocument/2006/relationships/image" Target="../media/image1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Low-latitudes and equatorial  zonal jets in the ocean"/>
          <p:cNvSpPr txBox="1">
            <a:spLocks noGrp="1"/>
          </p:cNvSpPr>
          <p:nvPr>
            <p:ph type="ctrTitle"/>
          </p:nvPr>
        </p:nvSpPr>
        <p:spPr>
          <a:prstGeom prst="rect">
            <a:avLst/>
          </a:prstGeom>
        </p:spPr>
        <p:txBody>
          <a:bodyPr anchor="ctr"/>
          <a:lstStyle/>
          <a:p>
            <a:pPr algn="ctr">
              <a:defRPr sz="6000" b="0" spc="-119"/>
            </a:pPr>
            <a:r>
              <a:t>Low-latitudes and equatorial </a:t>
            </a:r>
            <a:br/>
            <a:r>
              <a:t>zonal jets in the ocean</a:t>
            </a:r>
          </a:p>
        </p:txBody>
      </p:sp>
      <p:sp>
        <p:nvSpPr>
          <p:cNvPr id="179" name="Claire Ménesguen…"/>
          <p:cNvSpPr txBox="1"/>
          <p:nvPr/>
        </p:nvSpPr>
        <p:spPr>
          <a:xfrm>
            <a:off x="4590000" y="6021427"/>
            <a:ext cx="3388666" cy="1241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3200"/>
            </a:pPr>
            <a:r>
              <a:t>Claire Ménesguen</a:t>
            </a:r>
          </a:p>
          <a:p>
            <a:pPr algn="ctr">
              <a:defRPr sz="2000"/>
            </a:pPr>
            <a:r>
              <a:t>17</a:t>
            </a:r>
            <a:r>
              <a:rPr baseline="31999"/>
              <a:t>th</a:t>
            </a:r>
            <a:r>
              <a:t>-21</a:t>
            </a:r>
            <a:r>
              <a:rPr baseline="31999"/>
              <a:t>st</a:t>
            </a:r>
            <a:r>
              <a:t> November, 2025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89"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rPr>
                    <a:solidFill>
                      <a:srgbClr val="D5D5D5"/>
                    </a:solidFill>
                  </a:rPr>
                  <a:t>c. Difficulties in reproducing them in numerical models</a:t>
                </a:r>
                <a:br>
                  <a:rPr>
                    <a:solidFill>
                      <a:srgbClr val="D5D5D5"/>
                    </a:solidFill>
                  </a:rPr>
                </a:br>
                <a:br>
                  <a:rPr>
                    <a:solidFill>
                      <a:srgbClr val="D5D5D5"/>
                    </a:solidFill>
                  </a:rPr>
                </a:br>
                <a14:m>
                  <m:oMath xmlns:m="http://schemas.openxmlformats.org/officeDocument/2006/math">
                    <m:r>
                      <a:rPr sz="1900" i="1">
                        <a:solidFill>
                          <a:srgbClr val="D5D5D5"/>
                        </a:solidFill>
                        <a:latin typeface="Cambria Math" panose="02040503050406030204" pitchFamily="18" charset="0"/>
                      </a:rPr>
                      <m:t>⇒</m:t>
                    </m:r>
                  </m:oMath>
                </a14:m>
                <a:r>
                  <a:rPr i="1">
                    <a:solidFill>
                      <a:srgbClr val="D5D5D5"/>
                    </a:solidFill>
                  </a:rPr>
                  <a:t> What are the mechanisms involved in the formation and maintenance of this complex zonal jet system?</a:t>
                </a:r>
                <a:br>
                  <a:rPr>
                    <a:solidFill>
                      <a:srgbClr val="D5D5D5"/>
                    </a:solidFill>
                  </a:rPr>
                </a:br>
                <a:endParaRPr>
                  <a:solidFill>
                    <a:srgbClr val="D5D5D5"/>
                  </a:solidFill>
                </a:endParaRPr>
              </a:p>
              <a:p>
                <a:pPr>
                  <a:defRPr>
                    <a:solidFill>
                      <a:srgbClr val="D5D5D5"/>
                    </a:solidFill>
                  </a:defRPr>
                </a:pPr>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D5D5D5"/>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t>d. Non-linear interactions, at the beginning of a cascade of mechanisms ultimately forming zonal jets.</a:t>
                </a:r>
                <a:br/>
                <a:endParaRPr/>
              </a:p>
              <a:p>
                <a:pPr>
                  <a:defRPr sz="2000" b="1">
                    <a:solidFill>
                      <a:srgbClr val="D5D5D5"/>
                    </a:solidFill>
                  </a:defRPr>
                </a:pPr>
                <a:r>
                  <a:t>3. Perspectives &amp; conclusion</a:t>
                </a:r>
              </a:p>
            </p:txBody>
          </p:sp>
        </mc:Choice>
        <mc:Fallback>
          <p:sp>
            <p:nvSpPr>
              <p:cNvPr id="289"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90"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Equatorial Deep Jets"/>
          <p:cNvSpPr txBox="1">
            <a:spLocks noGrp="1"/>
          </p:cNvSpPr>
          <p:nvPr>
            <p:ph type="title" idx="4294967295"/>
          </p:nvPr>
        </p:nvSpPr>
        <p:spPr>
          <a:xfrm>
            <a:off x="-40786" y="-14394"/>
            <a:ext cx="13086372" cy="490220"/>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Equatorial Deep Jets</a:t>
            </a:r>
          </a:p>
        </p:txBody>
      </p:sp>
      <p:sp>
        <p:nvSpPr>
          <p:cNvPr id="293" name="Gouriou et al. 1999,2001 Bourles et al. 2003"/>
          <p:cNvSpPr txBox="1"/>
          <p:nvPr/>
        </p:nvSpPr>
        <p:spPr>
          <a:xfrm>
            <a:off x="9905003" y="8499456"/>
            <a:ext cx="2350517" cy="530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i="1"/>
            </a:pPr>
            <a:r>
              <a:t>Gouriou et al. 1999,2001</a:t>
            </a:r>
            <a:br/>
            <a:r>
              <a:t>Bourles et al. 2003</a:t>
            </a:r>
          </a:p>
        </p:txBody>
      </p:sp>
      <p:grpSp>
        <p:nvGrpSpPr>
          <p:cNvPr id="301" name="Grouper"/>
          <p:cNvGrpSpPr/>
          <p:nvPr/>
        </p:nvGrpSpPr>
        <p:grpSpPr>
          <a:xfrm>
            <a:off x="2238676" y="807889"/>
            <a:ext cx="8938208" cy="8497368"/>
            <a:chOff x="0" y="0"/>
            <a:chExt cx="8938205" cy="8497367"/>
          </a:xfrm>
        </p:grpSpPr>
        <p:sp>
          <p:nvSpPr>
            <p:cNvPr id="294" name="EQUALANT 99, 2000"/>
            <p:cNvSpPr txBox="1"/>
            <p:nvPr/>
          </p:nvSpPr>
          <p:spPr>
            <a:xfrm>
              <a:off x="4979387" y="0"/>
              <a:ext cx="2026617" cy="489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lnSpc>
                  <a:spcPct val="100000"/>
                </a:lnSpc>
                <a:spcBef>
                  <a:spcPts val="0"/>
                </a:spcBef>
              </a:lvl1pPr>
            </a:lstStyle>
            <a:p>
              <a:r>
                <a:t>EQUALANT 99, 2000</a:t>
              </a:r>
            </a:p>
          </p:txBody>
        </p:sp>
        <p:pic>
          <p:nvPicPr>
            <p:cNvPr id="295" name="u_EQ99_23W.png" descr="u_EQ99_23W.png"/>
            <p:cNvPicPr>
              <a:picLocks/>
            </p:cNvPicPr>
            <p:nvPr/>
          </p:nvPicPr>
          <p:blipFill>
            <a:blip r:embed="rId2"/>
            <a:stretch>
              <a:fillRect/>
            </a:stretch>
          </p:blipFill>
          <p:spPr>
            <a:xfrm>
              <a:off x="1300871" y="579664"/>
              <a:ext cx="6400520" cy="7917704"/>
            </a:xfrm>
            <a:prstGeom prst="rect">
              <a:avLst/>
            </a:prstGeom>
            <a:ln w="12700" cap="flat">
              <a:noFill/>
              <a:miter lim="400000"/>
            </a:ln>
            <a:effectLst/>
          </p:spPr>
        </p:pic>
        <p:sp>
          <p:nvSpPr>
            <p:cNvPr id="296" name="Atlantic Ocean"/>
            <p:cNvSpPr txBox="1"/>
            <p:nvPr/>
          </p:nvSpPr>
          <p:spPr>
            <a:xfrm>
              <a:off x="1196472" y="21941"/>
              <a:ext cx="1565555" cy="445450"/>
            </a:xfrm>
            <a:prstGeom prst="rect">
              <a:avLst/>
            </a:prstGeom>
            <a:noFill/>
            <a:ln w="25400" cap="flat">
              <a:solidFill>
                <a:schemeClr val="accent3"/>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lvl1pPr>
            </a:lstStyle>
            <a:p>
              <a:r>
                <a:t>Atlantic Ocean</a:t>
              </a:r>
            </a:p>
          </p:txBody>
        </p:sp>
        <p:sp>
          <p:nvSpPr>
            <p:cNvPr id="297" name="Ligne"/>
            <p:cNvSpPr/>
            <p:nvPr/>
          </p:nvSpPr>
          <p:spPr>
            <a:xfrm flipH="1">
              <a:off x="1033569" y="2291129"/>
              <a:ext cx="1" cy="743041"/>
            </a:xfrm>
            <a:prstGeom prst="line">
              <a:avLst/>
            </a:prstGeom>
            <a:noFill/>
            <a:ln w="50800" cap="flat">
              <a:solidFill>
                <a:schemeClr val="accent5">
                  <a:hueOff val="-82419"/>
                  <a:satOff val="-9513"/>
                  <a:lumOff val="-16343"/>
                </a:schemeClr>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298" name="Ligne"/>
            <p:cNvSpPr/>
            <p:nvPr/>
          </p:nvSpPr>
          <p:spPr>
            <a:xfrm flipH="1">
              <a:off x="7374507" y="2157623"/>
              <a:ext cx="594186" cy="1"/>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50800" tIns="50800" rIns="50800" bIns="50800" numCol="1" anchor="ctr">
              <a:noAutofit/>
            </a:bodyPr>
            <a:lstStyle/>
            <a:p>
              <a:endParaRPr/>
            </a:p>
          </p:txBody>
        </p:sp>
        <p:sp>
          <p:nvSpPr>
            <p:cNvPr id="299" name="20 cm/s"/>
            <p:cNvSpPr txBox="1"/>
            <p:nvPr/>
          </p:nvSpPr>
          <p:spPr>
            <a:xfrm>
              <a:off x="7960255" y="1865790"/>
              <a:ext cx="977951" cy="583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b="1">
                  <a:solidFill>
                    <a:schemeClr val="accent5">
                      <a:hueOff val="-82419"/>
                      <a:satOff val="-9513"/>
                      <a:lumOff val="-16343"/>
                    </a:schemeClr>
                  </a:solidFill>
                </a:defRPr>
              </a:lvl1pPr>
            </a:lstStyle>
            <a:p>
              <a:r>
                <a:t>20 cm/s</a:t>
              </a:r>
            </a:p>
          </p:txBody>
        </p:sp>
        <p:sp>
          <p:nvSpPr>
            <p:cNvPr id="300" name="500 m"/>
            <p:cNvSpPr txBox="1"/>
            <p:nvPr/>
          </p:nvSpPr>
          <p:spPr>
            <a:xfrm>
              <a:off x="0" y="2370816"/>
              <a:ext cx="766268" cy="583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b="1">
                  <a:solidFill>
                    <a:schemeClr val="accent5">
                      <a:hueOff val="-82419"/>
                      <a:satOff val="-9513"/>
                      <a:lumOff val="-16343"/>
                    </a:schemeClr>
                  </a:solidFill>
                </a:defRPr>
              </a:lvl1pPr>
            </a:lstStyle>
            <a:p>
              <a:r>
                <a:t>500 m</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Equatorial Deep Jets"/>
          <p:cNvSpPr txBox="1">
            <a:spLocks noGrp="1"/>
          </p:cNvSpPr>
          <p:nvPr>
            <p:ph type="title" idx="4294967295"/>
          </p:nvPr>
        </p:nvSpPr>
        <p:spPr>
          <a:xfrm>
            <a:off x="-40786" y="-14394"/>
            <a:ext cx="13086372" cy="490220"/>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Equatorial Deep Jets</a:t>
            </a:r>
          </a:p>
        </p:txBody>
      </p:sp>
      <p:sp>
        <p:nvSpPr>
          <p:cNvPr id="304" name="EQUALANT 99, 2000"/>
          <p:cNvSpPr txBox="1"/>
          <p:nvPr/>
        </p:nvSpPr>
        <p:spPr>
          <a:xfrm>
            <a:off x="4222316" y="488600"/>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lvl1pPr>
          </a:lstStyle>
          <a:p>
            <a:r>
              <a:t>EQUALANT 99, 2000</a:t>
            </a:r>
          </a:p>
        </p:txBody>
      </p:sp>
      <p:pic>
        <p:nvPicPr>
          <p:cNvPr id="305" name="u_EQ99_35W.png" descr="u_EQ99_35W.png"/>
          <p:cNvPicPr>
            <a:picLocks noChangeAspect="1"/>
          </p:cNvPicPr>
          <p:nvPr/>
        </p:nvPicPr>
        <p:blipFill>
          <a:blip r:embed="rId2"/>
          <a:stretch>
            <a:fillRect/>
          </a:stretch>
        </p:blipFill>
        <p:spPr>
          <a:xfrm>
            <a:off x="-12666" y="768150"/>
            <a:ext cx="3175001" cy="3079273"/>
          </a:xfrm>
          <a:prstGeom prst="rect">
            <a:avLst/>
          </a:prstGeom>
          <a:ln w="12700">
            <a:miter lim="400000"/>
          </a:ln>
        </p:spPr>
      </p:pic>
      <p:pic>
        <p:nvPicPr>
          <p:cNvPr id="306" name="u_EQ2000_10W.png" descr="u_EQ2000_10W.png"/>
          <p:cNvPicPr>
            <a:picLocks/>
          </p:cNvPicPr>
          <p:nvPr/>
        </p:nvPicPr>
        <p:blipFill>
          <a:blip r:embed="rId3"/>
          <a:stretch>
            <a:fillRect/>
          </a:stretch>
        </p:blipFill>
        <p:spPr>
          <a:xfrm>
            <a:off x="6297528" y="768150"/>
            <a:ext cx="2206767" cy="3079273"/>
          </a:xfrm>
          <a:prstGeom prst="rect">
            <a:avLst/>
          </a:prstGeom>
          <a:ln w="12700">
            <a:miter lim="400000"/>
          </a:ln>
        </p:spPr>
      </p:pic>
      <p:pic>
        <p:nvPicPr>
          <p:cNvPr id="307" name="u_EQ2000_0W.png" descr="u_EQ2000_0W.png"/>
          <p:cNvPicPr>
            <a:picLocks/>
          </p:cNvPicPr>
          <p:nvPr/>
        </p:nvPicPr>
        <p:blipFill>
          <a:blip r:embed="rId4"/>
          <a:stretch>
            <a:fillRect/>
          </a:stretch>
        </p:blipFill>
        <p:spPr>
          <a:xfrm>
            <a:off x="8559382" y="768150"/>
            <a:ext cx="1687679" cy="3079273"/>
          </a:xfrm>
          <a:prstGeom prst="rect">
            <a:avLst/>
          </a:prstGeom>
          <a:ln w="12700">
            <a:miter lim="400000"/>
          </a:ln>
        </p:spPr>
      </p:pic>
      <p:pic>
        <p:nvPicPr>
          <p:cNvPr id="308" name="u_EQ2000_6E.png" descr="u_EQ2000_6E.png"/>
          <p:cNvPicPr>
            <a:picLocks/>
          </p:cNvPicPr>
          <p:nvPr/>
        </p:nvPicPr>
        <p:blipFill>
          <a:blip r:embed="rId5"/>
          <a:stretch>
            <a:fillRect/>
          </a:stretch>
        </p:blipFill>
        <p:spPr>
          <a:xfrm>
            <a:off x="10302150" y="768150"/>
            <a:ext cx="2715316" cy="3079273"/>
          </a:xfrm>
          <a:prstGeom prst="rect">
            <a:avLst/>
          </a:prstGeom>
          <a:ln w="12700">
            <a:miter lim="400000"/>
          </a:ln>
        </p:spPr>
      </p:pic>
      <p:pic>
        <p:nvPicPr>
          <p:cNvPr id="309" name="u_EQ99_23W.png" descr="u_EQ99_23W.png"/>
          <p:cNvPicPr>
            <a:picLocks/>
          </p:cNvPicPr>
          <p:nvPr/>
        </p:nvPicPr>
        <p:blipFill>
          <a:blip r:embed="rId6"/>
          <a:stretch>
            <a:fillRect/>
          </a:stretch>
        </p:blipFill>
        <p:spPr>
          <a:xfrm>
            <a:off x="3032303" y="768150"/>
            <a:ext cx="3392153" cy="3079273"/>
          </a:xfrm>
          <a:prstGeom prst="rect">
            <a:avLst/>
          </a:prstGeom>
          <a:ln w="12700">
            <a:miter lim="400000"/>
          </a:ln>
        </p:spPr>
      </p:pic>
      <p:sp>
        <p:nvSpPr>
          <p:cNvPr id="310" name="Gouriou et al. 1999,2001 Bourles et al. 2003"/>
          <p:cNvSpPr txBox="1"/>
          <p:nvPr/>
        </p:nvSpPr>
        <p:spPr>
          <a:xfrm>
            <a:off x="10375266" y="3905250"/>
            <a:ext cx="2350517" cy="530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i="1"/>
            </a:pPr>
            <a:r>
              <a:t>Gouriou et al. 1999,2001</a:t>
            </a:r>
            <a:br/>
            <a:r>
              <a:t>Bourles et al. 2003</a:t>
            </a:r>
          </a:p>
        </p:txBody>
      </p:sp>
      <p:sp>
        <p:nvSpPr>
          <p:cNvPr id="311" name="Atlantic Ocean"/>
          <p:cNvSpPr txBox="1"/>
          <p:nvPr/>
        </p:nvSpPr>
        <p:spPr>
          <a:xfrm>
            <a:off x="108474" y="456952"/>
            <a:ext cx="1565555" cy="362407"/>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pic>
        <p:nvPicPr>
          <p:cNvPr id="312" name="Image" descr="Image"/>
          <p:cNvPicPr>
            <a:picLocks noChangeAspect="1"/>
          </p:cNvPicPr>
          <p:nvPr/>
        </p:nvPicPr>
        <p:blipFill>
          <a:blip r:embed="rId7"/>
          <a:stretch>
            <a:fillRect/>
          </a:stretch>
        </p:blipFill>
        <p:spPr>
          <a:xfrm>
            <a:off x="2603500" y="3905250"/>
            <a:ext cx="7797800" cy="2197100"/>
          </a:xfrm>
          <a:prstGeom prst="rect">
            <a:avLst/>
          </a:prstGeom>
          <a:ln w="12700">
            <a:miter lim="400000"/>
          </a:ln>
        </p:spPr>
      </p:pic>
      <p:sp>
        <p:nvSpPr>
          <p:cNvPr id="313" name="Ligne"/>
          <p:cNvSpPr/>
          <p:nvPr/>
        </p:nvSpPr>
        <p:spPr>
          <a:xfrm flipV="1">
            <a:off x="971595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14" name="Ligne"/>
          <p:cNvSpPr/>
          <p:nvPr/>
        </p:nvSpPr>
        <p:spPr>
          <a:xfrm flipV="1">
            <a:off x="985311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15" name="Ligne"/>
          <p:cNvSpPr/>
          <p:nvPr/>
        </p:nvSpPr>
        <p:spPr>
          <a:xfrm flipV="1">
            <a:off x="954069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16" name="Ligne"/>
          <p:cNvSpPr/>
          <p:nvPr/>
        </p:nvSpPr>
        <p:spPr>
          <a:xfrm flipV="1">
            <a:off x="9279076"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17" name="Ligne"/>
          <p:cNvSpPr/>
          <p:nvPr/>
        </p:nvSpPr>
        <p:spPr>
          <a:xfrm flipV="1">
            <a:off x="903015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Equatorial Deep Jets"/>
          <p:cNvSpPr txBox="1">
            <a:spLocks noGrp="1"/>
          </p:cNvSpPr>
          <p:nvPr>
            <p:ph type="title" idx="4294967295"/>
          </p:nvPr>
        </p:nvSpPr>
        <p:spPr>
          <a:xfrm>
            <a:off x="-40786" y="-14394"/>
            <a:ext cx="13086372" cy="490220"/>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Equatorial Deep Jets</a:t>
            </a:r>
          </a:p>
        </p:txBody>
      </p:sp>
      <p:sp>
        <p:nvSpPr>
          <p:cNvPr id="320" name="EQUALANT 99, 2000"/>
          <p:cNvSpPr txBox="1"/>
          <p:nvPr/>
        </p:nvSpPr>
        <p:spPr>
          <a:xfrm>
            <a:off x="4222316" y="488600"/>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lvl1pPr>
          </a:lstStyle>
          <a:p>
            <a:r>
              <a:t>EQUALANT 99, 2000</a:t>
            </a:r>
          </a:p>
        </p:txBody>
      </p:sp>
      <p:pic>
        <p:nvPicPr>
          <p:cNvPr id="321" name="u_EQ99_35W.png" descr="u_EQ99_35W.png"/>
          <p:cNvPicPr>
            <a:picLocks noChangeAspect="1"/>
          </p:cNvPicPr>
          <p:nvPr/>
        </p:nvPicPr>
        <p:blipFill>
          <a:blip r:embed="rId2"/>
          <a:stretch>
            <a:fillRect/>
          </a:stretch>
        </p:blipFill>
        <p:spPr>
          <a:xfrm>
            <a:off x="-12666" y="768150"/>
            <a:ext cx="3175001" cy="3079273"/>
          </a:xfrm>
          <a:prstGeom prst="rect">
            <a:avLst/>
          </a:prstGeom>
          <a:ln w="12700">
            <a:miter lim="400000"/>
          </a:ln>
        </p:spPr>
      </p:pic>
      <p:pic>
        <p:nvPicPr>
          <p:cNvPr id="322" name="u_EQ2000_10W.png" descr="u_EQ2000_10W.png"/>
          <p:cNvPicPr>
            <a:picLocks/>
          </p:cNvPicPr>
          <p:nvPr/>
        </p:nvPicPr>
        <p:blipFill>
          <a:blip r:embed="rId3"/>
          <a:stretch>
            <a:fillRect/>
          </a:stretch>
        </p:blipFill>
        <p:spPr>
          <a:xfrm>
            <a:off x="6297528" y="768150"/>
            <a:ext cx="2206767" cy="3079273"/>
          </a:xfrm>
          <a:prstGeom prst="rect">
            <a:avLst/>
          </a:prstGeom>
          <a:ln w="12700">
            <a:miter lim="400000"/>
          </a:ln>
        </p:spPr>
      </p:pic>
      <p:pic>
        <p:nvPicPr>
          <p:cNvPr id="323" name="u_EQ2000_0W.png" descr="u_EQ2000_0W.png"/>
          <p:cNvPicPr>
            <a:picLocks/>
          </p:cNvPicPr>
          <p:nvPr/>
        </p:nvPicPr>
        <p:blipFill>
          <a:blip r:embed="rId4"/>
          <a:stretch>
            <a:fillRect/>
          </a:stretch>
        </p:blipFill>
        <p:spPr>
          <a:xfrm>
            <a:off x="8559382" y="768150"/>
            <a:ext cx="1687679" cy="3079273"/>
          </a:xfrm>
          <a:prstGeom prst="rect">
            <a:avLst/>
          </a:prstGeom>
          <a:ln w="12700">
            <a:miter lim="400000"/>
          </a:ln>
        </p:spPr>
      </p:pic>
      <p:pic>
        <p:nvPicPr>
          <p:cNvPr id="324" name="u_EQ2000_6E.png" descr="u_EQ2000_6E.png"/>
          <p:cNvPicPr>
            <a:picLocks/>
          </p:cNvPicPr>
          <p:nvPr/>
        </p:nvPicPr>
        <p:blipFill>
          <a:blip r:embed="rId5"/>
          <a:stretch>
            <a:fillRect/>
          </a:stretch>
        </p:blipFill>
        <p:spPr>
          <a:xfrm>
            <a:off x="10302150" y="768150"/>
            <a:ext cx="2715316" cy="3079273"/>
          </a:xfrm>
          <a:prstGeom prst="rect">
            <a:avLst/>
          </a:prstGeom>
          <a:ln w="12700">
            <a:miter lim="400000"/>
          </a:ln>
        </p:spPr>
      </p:pic>
      <p:pic>
        <p:nvPicPr>
          <p:cNvPr id="325" name="u_EQ99_23W.png" descr="u_EQ99_23W.png"/>
          <p:cNvPicPr>
            <a:picLocks/>
          </p:cNvPicPr>
          <p:nvPr/>
        </p:nvPicPr>
        <p:blipFill>
          <a:blip r:embed="rId6"/>
          <a:stretch>
            <a:fillRect/>
          </a:stretch>
        </p:blipFill>
        <p:spPr>
          <a:xfrm>
            <a:off x="3032303" y="768150"/>
            <a:ext cx="3392153" cy="3079273"/>
          </a:xfrm>
          <a:prstGeom prst="rect">
            <a:avLst/>
          </a:prstGeom>
          <a:ln w="12700">
            <a:miter lim="400000"/>
          </a:ln>
        </p:spPr>
      </p:pic>
      <p:sp>
        <p:nvSpPr>
          <p:cNvPr id="326" name="Gouriou et al. 1999,2001 Bourles et al. 2003"/>
          <p:cNvSpPr txBox="1"/>
          <p:nvPr/>
        </p:nvSpPr>
        <p:spPr>
          <a:xfrm>
            <a:off x="10375266" y="3905250"/>
            <a:ext cx="2350517" cy="530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i="1"/>
            </a:pPr>
            <a:r>
              <a:t>Gouriou et al. 1999,2001</a:t>
            </a:r>
            <a:br/>
            <a:r>
              <a:t>Bourles et al. 2003</a:t>
            </a:r>
          </a:p>
        </p:txBody>
      </p:sp>
      <p:sp>
        <p:nvSpPr>
          <p:cNvPr id="327" name="Atlantic Ocean"/>
          <p:cNvSpPr txBox="1"/>
          <p:nvPr/>
        </p:nvSpPr>
        <p:spPr>
          <a:xfrm>
            <a:off x="108474" y="456952"/>
            <a:ext cx="1565555" cy="362407"/>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pic>
        <p:nvPicPr>
          <p:cNvPr id="328" name="Capture d’écran 2025-09-09 à 11.58.46.png" descr="Capture d’écran 2025-09-09 à 11.58.46.png"/>
          <p:cNvPicPr>
            <a:picLocks/>
          </p:cNvPicPr>
          <p:nvPr/>
        </p:nvPicPr>
        <p:blipFill>
          <a:blip r:embed="rId7"/>
          <a:stretch>
            <a:fillRect/>
          </a:stretch>
        </p:blipFill>
        <p:spPr>
          <a:xfrm>
            <a:off x="7194001" y="6064859"/>
            <a:ext cx="2715316" cy="1750304"/>
          </a:xfrm>
          <a:prstGeom prst="rect">
            <a:avLst/>
          </a:prstGeom>
          <a:ln w="12700">
            <a:miter lim="400000"/>
          </a:ln>
        </p:spPr>
      </p:pic>
      <p:sp>
        <p:nvSpPr>
          <p:cNvPr id="329" name="Leetma&amp;Spain1981"/>
          <p:cNvSpPr txBox="1"/>
          <p:nvPr/>
        </p:nvSpPr>
        <p:spPr>
          <a:xfrm>
            <a:off x="7642408" y="7851231"/>
            <a:ext cx="1883767"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Leetma&amp;Spain1981</a:t>
            </a:r>
          </a:p>
        </p:txBody>
      </p:sp>
      <p:pic>
        <p:nvPicPr>
          <p:cNvPr id="330" name="Capture d’écran 2025-09-09 à 12.07.58.png" descr="Capture d’écran 2025-09-09 à 12.07.58.png"/>
          <p:cNvPicPr>
            <a:picLocks noChangeAspect="1"/>
          </p:cNvPicPr>
          <p:nvPr/>
        </p:nvPicPr>
        <p:blipFill>
          <a:blip r:embed="rId8"/>
          <a:stretch>
            <a:fillRect/>
          </a:stretch>
        </p:blipFill>
        <p:spPr>
          <a:xfrm>
            <a:off x="9936385" y="6035735"/>
            <a:ext cx="2412779" cy="3763744"/>
          </a:xfrm>
          <a:prstGeom prst="rect">
            <a:avLst/>
          </a:prstGeom>
          <a:ln w="12700">
            <a:miter lim="400000"/>
          </a:ln>
        </p:spPr>
      </p:pic>
      <p:sp>
        <p:nvSpPr>
          <p:cNvPr id="331" name="Firing 1987"/>
          <p:cNvSpPr txBox="1"/>
          <p:nvPr/>
        </p:nvSpPr>
        <p:spPr>
          <a:xfrm>
            <a:off x="8617253" y="8767325"/>
            <a:ext cx="112684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Firing 1987</a:t>
            </a:r>
          </a:p>
        </p:txBody>
      </p:sp>
      <p:pic>
        <p:nvPicPr>
          <p:cNvPr id="332" name="Capture d’écran 2025-09-09 à 12.15.14.png" descr="Capture d’écran 2025-09-09 à 12.15.14.png"/>
          <p:cNvPicPr>
            <a:picLocks/>
          </p:cNvPicPr>
          <p:nvPr/>
        </p:nvPicPr>
        <p:blipFill>
          <a:blip r:embed="rId9">
            <a:alphaModFix amt="49733"/>
          </a:blip>
          <a:srcRect l="25506" t="6406" r="21150" b="3500"/>
          <a:stretch>
            <a:fillRect/>
          </a:stretch>
        </p:blipFill>
        <p:spPr>
          <a:xfrm>
            <a:off x="10430362" y="6203165"/>
            <a:ext cx="1811488" cy="3324236"/>
          </a:xfrm>
          <a:prstGeom prst="rect">
            <a:avLst/>
          </a:prstGeom>
          <a:ln w="12700">
            <a:miter lim="400000"/>
          </a:ln>
        </p:spPr>
      </p:pic>
      <p:sp>
        <p:nvSpPr>
          <p:cNvPr id="333" name="Ascani et al. 2015"/>
          <p:cNvSpPr txBox="1"/>
          <p:nvPr/>
        </p:nvSpPr>
        <p:spPr>
          <a:xfrm>
            <a:off x="8048466" y="9143245"/>
            <a:ext cx="17218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Ascani et al. 2015</a:t>
            </a:r>
          </a:p>
        </p:txBody>
      </p:sp>
      <p:sp>
        <p:nvSpPr>
          <p:cNvPr id="334" name="Pacific Ocean"/>
          <p:cNvSpPr txBox="1"/>
          <p:nvPr/>
        </p:nvSpPr>
        <p:spPr>
          <a:xfrm>
            <a:off x="11464035" y="5582056"/>
            <a:ext cx="1486714" cy="362407"/>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pic>
        <p:nvPicPr>
          <p:cNvPr id="335" name="Capture d’écran 2025-09-09 à 15.55.25.png" descr="Capture d’écran 2025-09-09 à 15.55.25.png"/>
          <p:cNvPicPr>
            <a:picLocks/>
          </p:cNvPicPr>
          <p:nvPr/>
        </p:nvPicPr>
        <p:blipFill>
          <a:blip r:embed="rId10">
            <a:alphaModFix amt="49691"/>
          </a:blip>
          <a:stretch>
            <a:fillRect/>
          </a:stretch>
        </p:blipFill>
        <p:spPr>
          <a:xfrm>
            <a:off x="12285375" y="6203165"/>
            <a:ext cx="653254" cy="3324226"/>
          </a:xfrm>
          <a:prstGeom prst="rect">
            <a:avLst/>
          </a:prstGeom>
          <a:ln w="12700">
            <a:miter lim="400000"/>
          </a:ln>
        </p:spPr>
      </p:pic>
      <p:sp>
        <p:nvSpPr>
          <p:cNvPr id="336" name="PEQUOD,  color: synoptic u,  contours: mean u"/>
          <p:cNvSpPr txBox="1"/>
          <p:nvPr/>
        </p:nvSpPr>
        <p:spPr>
          <a:xfrm>
            <a:off x="10518500" y="8440013"/>
            <a:ext cx="1635063" cy="70185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pPr>
            <a:r>
              <a:t>PEQUOD, </a:t>
            </a:r>
            <a:br/>
            <a:r>
              <a:t>color: synoptic u, </a:t>
            </a:r>
            <a:br/>
            <a:r>
              <a:t>contours: mean u</a:t>
            </a:r>
          </a:p>
        </p:txBody>
      </p:sp>
      <p:pic>
        <p:nvPicPr>
          <p:cNvPr id="337" name="Image" descr="Image"/>
          <p:cNvPicPr>
            <a:picLocks noChangeAspect="1"/>
          </p:cNvPicPr>
          <p:nvPr/>
        </p:nvPicPr>
        <p:blipFill>
          <a:blip r:embed="rId11"/>
          <a:stretch>
            <a:fillRect/>
          </a:stretch>
        </p:blipFill>
        <p:spPr>
          <a:xfrm>
            <a:off x="2603500" y="3905250"/>
            <a:ext cx="7797800" cy="2197100"/>
          </a:xfrm>
          <a:prstGeom prst="rect">
            <a:avLst/>
          </a:prstGeom>
          <a:ln w="12700">
            <a:miter lim="400000"/>
          </a:ln>
        </p:spPr>
      </p:pic>
      <p:sp>
        <p:nvSpPr>
          <p:cNvPr id="338" name="Ligne"/>
          <p:cNvSpPr/>
          <p:nvPr/>
        </p:nvSpPr>
        <p:spPr>
          <a:xfrm flipV="1">
            <a:off x="731519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39" name="Ligne"/>
          <p:cNvSpPr/>
          <p:nvPr/>
        </p:nvSpPr>
        <p:spPr>
          <a:xfrm flipV="1">
            <a:off x="971595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0" name="Ligne"/>
          <p:cNvSpPr/>
          <p:nvPr/>
        </p:nvSpPr>
        <p:spPr>
          <a:xfrm flipV="1">
            <a:off x="985311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1" name="Ligne"/>
          <p:cNvSpPr/>
          <p:nvPr/>
        </p:nvSpPr>
        <p:spPr>
          <a:xfrm flipV="1">
            <a:off x="954069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2" name="Ligne"/>
          <p:cNvSpPr/>
          <p:nvPr/>
        </p:nvSpPr>
        <p:spPr>
          <a:xfrm flipV="1">
            <a:off x="9279076"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3" name="Ligne"/>
          <p:cNvSpPr/>
          <p:nvPr/>
        </p:nvSpPr>
        <p:spPr>
          <a:xfrm flipV="1">
            <a:off x="903015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4" name="Ligne"/>
          <p:cNvSpPr/>
          <p:nvPr/>
        </p:nvSpPr>
        <p:spPr>
          <a:xfrm flipV="1">
            <a:off x="695451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5" name="Ligne"/>
          <p:cNvSpPr/>
          <p:nvPr/>
        </p:nvSpPr>
        <p:spPr>
          <a:xfrm flipV="1">
            <a:off x="6593840"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6" name="Ligne"/>
          <p:cNvSpPr/>
          <p:nvPr/>
        </p:nvSpPr>
        <p:spPr>
          <a:xfrm flipV="1">
            <a:off x="638809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7" name="Ligne"/>
          <p:cNvSpPr/>
          <p:nvPr/>
        </p:nvSpPr>
        <p:spPr>
          <a:xfrm flipV="1">
            <a:off x="6184899" y="48522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48" name="Ligne"/>
          <p:cNvSpPr/>
          <p:nvPr/>
        </p:nvSpPr>
        <p:spPr>
          <a:xfrm flipV="1">
            <a:off x="591819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Equatorial Deep Jets"/>
          <p:cNvSpPr txBox="1">
            <a:spLocks noGrp="1"/>
          </p:cNvSpPr>
          <p:nvPr>
            <p:ph type="title" idx="4294967295"/>
          </p:nvPr>
        </p:nvSpPr>
        <p:spPr>
          <a:xfrm>
            <a:off x="-40786" y="-14394"/>
            <a:ext cx="13086372" cy="490220"/>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Equatorial Deep Jets</a:t>
            </a:r>
          </a:p>
        </p:txBody>
      </p:sp>
      <p:sp>
        <p:nvSpPr>
          <p:cNvPr id="351" name="EQUALANT 99, 2000"/>
          <p:cNvSpPr txBox="1"/>
          <p:nvPr/>
        </p:nvSpPr>
        <p:spPr>
          <a:xfrm>
            <a:off x="4222316" y="488600"/>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lvl1pPr>
          </a:lstStyle>
          <a:p>
            <a:r>
              <a:t>EQUALANT 99, 2000</a:t>
            </a:r>
          </a:p>
        </p:txBody>
      </p:sp>
      <p:pic>
        <p:nvPicPr>
          <p:cNvPr id="352" name="u_EQ99_35W.png" descr="u_EQ99_35W.png"/>
          <p:cNvPicPr>
            <a:picLocks noChangeAspect="1"/>
          </p:cNvPicPr>
          <p:nvPr/>
        </p:nvPicPr>
        <p:blipFill>
          <a:blip r:embed="rId2"/>
          <a:stretch>
            <a:fillRect/>
          </a:stretch>
        </p:blipFill>
        <p:spPr>
          <a:xfrm>
            <a:off x="-12666" y="768150"/>
            <a:ext cx="3175001" cy="3079273"/>
          </a:xfrm>
          <a:prstGeom prst="rect">
            <a:avLst/>
          </a:prstGeom>
          <a:ln w="12700">
            <a:miter lim="400000"/>
          </a:ln>
        </p:spPr>
      </p:pic>
      <p:pic>
        <p:nvPicPr>
          <p:cNvPr id="353" name="u_EQ2000_10W.png" descr="u_EQ2000_10W.png"/>
          <p:cNvPicPr>
            <a:picLocks/>
          </p:cNvPicPr>
          <p:nvPr/>
        </p:nvPicPr>
        <p:blipFill>
          <a:blip r:embed="rId3"/>
          <a:stretch>
            <a:fillRect/>
          </a:stretch>
        </p:blipFill>
        <p:spPr>
          <a:xfrm>
            <a:off x="6297528" y="768150"/>
            <a:ext cx="2206767" cy="3079273"/>
          </a:xfrm>
          <a:prstGeom prst="rect">
            <a:avLst/>
          </a:prstGeom>
          <a:ln w="12700">
            <a:miter lim="400000"/>
          </a:ln>
        </p:spPr>
      </p:pic>
      <p:pic>
        <p:nvPicPr>
          <p:cNvPr id="354" name="u_EQ2000_0W.png" descr="u_EQ2000_0W.png"/>
          <p:cNvPicPr>
            <a:picLocks/>
          </p:cNvPicPr>
          <p:nvPr/>
        </p:nvPicPr>
        <p:blipFill>
          <a:blip r:embed="rId4"/>
          <a:stretch>
            <a:fillRect/>
          </a:stretch>
        </p:blipFill>
        <p:spPr>
          <a:xfrm>
            <a:off x="8559382" y="768150"/>
            <a:ext cx="1687679" cy="3079273"/>
          </a:xfrm>
          <a:prstGeom prst="rect">
            <a:avLst/>
          </a:prstGeom>
          <a:ln w="12700">
            <a:miter lim="400000"/>
          </a:ln>
        </p:spPr>
      </p:pic>
      <p:pic>
        <p:nvPicPr>
          <p:cNvPr id="355" name="u_EQ2000_6E.png" descr="u_EQ2000_6E.png"/>
          <p:cNvPicPr>
            <a:picLocks/>
          </p:cNvPicPr>
          <p:nvPr/>
        </p:nvPicPr>
        <p:blipFill>
          <a:blip r:embed="rId5"/>
          <a:stretch>
            <a:fillRect/>
          </a:stretch>
        </p:blipFill>
        <p:spPr>
          <a:xfrm>
            <a:off x="10302150" y="768150"/>
            <a:ext cx="2715316" cy="3079273"/>
          </a:xfrm>
          <a:prstGeom prst="rect">
            <a:avLst/>
          </a:prstGeom>
          <a:ln w="12700">
            <a:miter lim="400000"/>
          </a:ln>
        </p:spPr>
      </p:pic>
      <p:pic>
        <p:nvPicPr>
          <p:cNvPr id="356" name="u_EQ99_23W.png" descr="u_EQ99_23W.png"/>
          <p:cNvPicPr>
            <a:picLocks/>
          </p:cNvPicPr>
          <p:nvPr/>
        </p:nvPicPr>
        <p:blipFill>
          <a:blip r:embed="rId6"/>
          <a:stretch>
            <a:fillRect/>
          </a:stretch>
        </p:blipFill>
        <p:spPr>
          <a:xfrm>
            <a:off x="3032303" y="768150"/>
            <a:ext cx="3392153" cy="3079273"/>
          </a:xfrm>
          <a:prstGeom prst="rect">
            <a:avLst/>
          </a:prstGeom>
          <a:ln w="12700">
            <a:miter lim="400000"/>
          </a:ln>
        </p:spPr>
      </p:pic>
      <p:sp>
        <p:nvSpPr>
          <p:cNvPr id="357" name="Gouriou et al. 1999,2001 Bourles et al. 2003"/>
          <p:cNvSpPr txBox="1"/>
          <p:nvPr/>
        </p:nvSpPr>
        <p:spPr>
          <a:xfrm>
            <a:off x="10375266" y="3905250"/>
            <a:ext cx="2350517" cy="530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i="1"/>
            </a:pPr>
            <a:r>
              <a:t>Gouriou et al. 1999,2001</a:t>
            </a:r>
            <a:br/>
            <a:r>
              <a:t>Bourles et al. 2003</a:t>
            </a:r>
          </a:p>
        </p:txBody>
      </p:sp>
      <p:sp>
        <p:nvSpPr>
          <p:cNvPr id="358" name="Atlantic Ocean"/>
          <p:cNvSpPr txBox="1"/>
          <p:nvPr/>
        </p:nvSpPr>
        <p:spPr>
          <a:xfrm>
            <a:off x="108474" y="456952"/>
            <a:ext cx="1565555" cy="362407"/>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pic>
        <p:nvPicPr>
          <p:cNvPr id="359" name="Capture d’écran 2025-09-09 à 11.58.46.png" descr="Capture d’écran 2025-09-09 à 11.58.46.png"/>
          <p:cNvPicPr>
            <a:picLocks/>
          </p:cNvPicPr>
          <p:nvPr/>
        </p:nvPicPr>
        <p:blipFill>
          <a:blip r:embed="rId7"/>
          <a:stretch>
            <a:fillRect/>
          </a:stretch>
        </p:blipFill>
        <p:spPr>
          <a:xfrm>
            <a:off x="7194001" y="6064859"/>
            <a:ext cx="2715316" cy="1750304"/>
          </a:xfrm>
          <a:prstGeom prst="rect">
            <a:avLst/>
          </a:prstGeom>
          <a:ln w="12700">
            <a:miter lim="400000"/>
          </a:ln>
        </p:spPr>
      </p:pic>
      <p:sp>
        <p:nvSpPr>
          <p:cNvPr id="360" name="Leetma&amp;Spain1981"/>
          <p:cNvSpPr txBox="1"/>
          <p:nvPr/>
        </p:nvSpPr>
        <p:spPr>
          <a:xfrm>
            <a:off x="7642408" y="7851231"/>
            <a:ext cx="1883767"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Leetma&amp;Spain1981</a:t>
            </a:r>
          </a:p>
        </p:txBody>
      </p:sp>
      <p:pic>
        <p:nvPicPr>
          <p:cNvPr id="361" name="Capture d’écran 2025-09-09 à 12.07.58.png" descr="Capture d’écran 2025-09-09 à 12.07.58.png"/>
          <p:cNvPicPr>
            <a:picLocks noChangeAspect="1"/>
          </p:cNvPicPr>
          <p:nvPr/>
        </p:nvPicPr>
        <p:blipFill>
          <a:blip r:embed="rId8"/>
          <a:stretch>
            <a:fillRect/>
          </a:stretch>
        </p:blipFill>
        <p:spPr>
          <a:xfrm>
            <a:off x="9936385" y="6035735"/>
            <a:ext cx="2412779" cy="3763744"/>
          </a:xfrm>
          <a:prstGeom prst="rect">
            <a:avLst/>
          </a:prstGeom>
          <a:ln w="12700">
            <a:miter lim="400000"/>
          </a:ln>
        </p:spPr>
      </p:pic>
      <p:sp>
        <p:nvSpPr>
          <p:cNvPr id="362" name="Firing 1987"/>
          <p:cNvSpPr txBox="1"/>
          <p:nvPr/>
        </p:nvSpPr>
        <p:spPr>
          <a:xfrm>
            <a:off x="8617253" y="8767325"/>
            <a:ext cx="112684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Firing 1987</a:t>
            </a:r>
          </a:p>
        </p:txBody>
      </p:sp>
      <p:pic>
        <p:nvPicPr>
          <p:cNvPr id="363" name="Capture d’écran 2025-09-09 à 12.15.14.png" descr="Capture d’écran 2025-09-09 à 12.15.14.png"/>
          <p:cNvPicPr>
            <a:picLocks/>
          </p:cNvPicPr>
          <p:nvPr/>
        </p:nvPicPr>
        <p:blipFill>
          <a:blip r:embed="rId9">
            <a:alphaModFix amt="49733"/>
          </a:blip>
          <a:srcRect l="25506" t="6406" r="21150" b="3500"/>
          <a:stretch>
            <a:fillRect/>
          </a:stretch>
        </p:blipFill>
        <p:spPr>
          <a:xfrm>
            <a:off x="10430362" y="6203165"/>
            <a:ext cx="1811488" cy="3324236"/>
          </a:xfrm>
          <a:prstGeom prst="rect">
            <a:avLst/>
          </a:prstGeom>
          <a:ln w="12700">
            <a:miter lim="400000"/>
          </a:ln>
        </p:spPr>
      </p:pic>
      <p:sp>
        <p:nvSpPr>
          <p:cNvPr id="364" name="Ascani et al. 2015"/>
          <p:cNvSpPr txBox="1"/>
          <p:nvPr/>
        </p:nvSpPr>
        <p:spPr>
          <a:xfrm>
            <a:off x="8048466" y="9143245"/>
            <a:ext cx="17218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Ascani et al. 2015</a:t>
            </a:r>
          </a:p>
        </p:txBody>
      </p:sp>
      <p:sp>
        <p:nvSpPr>
          <p:cNvPr id="365" name="Pacific Ocean"/>
          <p:cNvSpPr txBox="1"/>
          <p:nvPr/>
        </p:nvSpPr>
        <p:spPr>
          <a:xfrm>
            <a:off x="11464035" y="5582056"/>
            <a:ext cx="1486714" cy="362407"/>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pic>
        <p:nvPicPr>
          <p:cNvPr id="366" name="Capture d’écran 2025-09-09 à 15.55.25.png" descr="Capture d’écran 2025-09-09 à 15.55.25.png"/>
          <p:cNvPicPr>
            <a:picLocks/>
          </p:cNvPicPr>
          <p:nvPr/>
        </p:nvPicPr>
        <p:blipFill>
          <a:blip r:embed="rId10">
            <a:alphaModFix amt="49691"/>
          </a:blip>
          <a:stretch>
            <a:fillRect/>
          </a:stretch>
        </p:blipFill>
        <p:spPr>
          <a:xfrm>
            <a:off x="12285375" y="6203165"/>
            <a:ext cx="653254" cy="3324226"/>
          </a:xfrm>
          <a:prstGeom prst="rect">
            <a:avLst/>
          </a:prstGeom>
          <a:ln w="12700">
            <a:miter lim="400000"/>
          </a:ln>
        </p:spPr>
      </p:pic>
      <p:sp>
        <p:nvSpPr>
          <p:cNvPr id="367" name="PEQUOD,  color: synoptic u,  contours: mean u"/>
          <p:cNvSpPr txBox="1"/>
          <p:nvPr/>
        </p:nvSpPr>
        <p:spPr>
          <a:xfrm>
            <a:off x="10518500" y="8440013"/>
            <a:ext cx="1635063" cy="701854"/>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500"/>
            </a:pPr>
            <a:r>
              <a:t>PEQUOD, </a:t>
            </a:r>
            <a:br/>
            <a:r>
              <a:t>color: synoptic u, </a:t>
            </a:r>
            <a:br/>
            <a:r>
              <a:t>contours: mean u</a:t>
            </a:r>
          </a:p>
        </p:txBody>
      </p:sp>
      <p:pic>
        <p:nvPicPr>
          <p:cNvPr id="368" name="Image" descr="Image"/>
          <p:cNvPicPr>
            <a:picLocks noChangeAspect="1"/>
          </p:cNvPicPr>
          <p:nvPr/>
        </p:nvPicPr>
        <p:blipFill>
          <a:blip r:embed="rId11"/>
          <a:stretch>
            <a:fillRect/>
          </a:stretch>
        </p:blipFill>
        <p:spPr>
          <a:xfrm>
            <a:off x="2603500" y="3905250"/>
            <a:ext cx="7797800" cy="2197100"/>
          </a:xfrm>
          <a:prstGeom prst="rect">
            <a:avLst/>
          </a:prstGeom>
          <a:ln w="12700">
            <a:miter lim="400000"/>
          </a:ln>
        </p:spPr>
      </p:pic>
      <p:pic>
        <p:nvPicPr>
          <p:cNvPr id="369" name="Capture d’écran 2025-09-09 à 15.52.17.png" descr="Capture d’écran 2025-09-09 à 15.52.17.png"/>
          <p:cNvPicPr>
            <a:picLocks noChangeAspect="1"/>
          </p:cNvPicPr>
          <p:nvPr/>
        </p:nvPicPr>
        <p:blipFill>
          <a:blip r:embed="rId12"/>
          <a:stretch>
            <a:fillRect/>
          </a:stretch>
        </p:blipFill>
        <p:spPr>
          <a:xfrm>
            <a:off x="275579" y="5730769"/>
            <a:ext cx="2285898" cy="4085589"/>
          </a:xfrm>
          <a:prstGeom prst="rect">
            <a:avLst/>
          </a:prstGeom>
          <a:ln w="12700">
            <a:miter lim="400000"/>
          </a:ln>
        </p:spPr>
      </p:pic>
      <p:sp>
        <p:nvSpPr>
          <p:cNvPr id="370" name="Indian Ocean"/>
          <p:cNvSpPr txBox="1"/>
          <p:nvPr/>
        </p:nvSpPr>
        <p:spPr>
          <a:xfrm>
            <a:off x="59435" y="5582056"/>
            <a:ext cx="1418845" cy="362407"/>
          </a:xfrm>
          <a:prstGeom prst="rect">
            <a:avLst/>
          </a:prstGeom>
          <a:solidFill>
            <a:srgbClr val="FFFFFF"/>
          </a:solidFill>
          <a:ln w="254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Indian Ocean</a:t>
            </a:r>
          </a:p>
        </p:txBody>
      </p:sp>
      <p:sp>
        <p:nvSpPr>
          <p:cNvPr id="371" name="Dengler &amp; Quadfasel, 2002"/>
          <p:cNvSpPr txBox="1"/>
          <p:nvPr/>
        </p:nvSpPr>
        <p:spPr>
          <a:xfrm>
            <a:off x="2465545" y="9258656"/>
            <a:ext cx="2534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Dengler &amp; Quadfasel, 2002</a:t>
            </a:r>
          </a:p>
        </p:txBody>
      </p:sp>
      <p:pic>
        <p:nvPicPr>
          <p:cNvPr id="372" name="Capture d’écran 2025-09-10 à 12.40.08.png" descr="Capture d’écran 2025-09-10 à 12.40.08.png"/>
          <p:cNvPicPr>
            <a:picLocks noChangeAspect="1"/>
          </p:cNvPicPr>
          <p:nvPr/>
        </p:nvPicPr>
        <p:blipFill>
          <a:blip r:embed="rId13"/>
          <a:stretch>
            <a:fillRect/>
          </a:stretch>
        </p:blipFill>
        <p:spPr>
          <a:xfrm rot="5400000">
            <a:off x="3059783" y="5723462"/>
            <a:ext cx="1648680" cy="2412779"/>
          </a:xfrm>
          <a:prstGeom prst="rect">
            <a:avLst/>
          </a:prstGeom>
          <a:ln w="12700">
            <a:miter lim="400000"/>
          </a:ln>
        </p:spPr>
      </p:pic>
      <p:sp>
        <p:nvSpPr>
          <p:cNvPr id="373" name="Luyten &amp; Swallow, 1976"/>
          <p:cNvSpPr txBox="1"/>
          <p:nvPr/>
        </p:nvSpPr>
        <p:spPr>
          <a:xfrm>
            <a:off x="2820163" y="7745191"/>
            <a:ext cx="2271269"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Luyten &amp; Swallow, 1976</a:t>
            </a:r>
          </a:p>
        </p:txBody>
      </p:sp>
      <p:sp>
        <p:nvSpPr>
          <p:cNvPr id="374" name="Ligne"/>
          <p:cNvSpPr/>
          <p:nvPr/>
        </p:nvSpPr>
        <p:spPr>
          <a:xfrm flipV="1">
            <a:off x="731519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75" name="Ligne"/>
          <p:cNvSpPr/>
          <p:nvPr/>
        </p:nvSpPr>
        <p:spPr>
          <a:xfrm flipV="1">
            <a:off x="971595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76" name="Ligne"/>
          <p:cNvSpPr/>
          <p:nvPr/>
        </p:nvSpPr>
        <p:spPr>
          <a:xfrm flipV="1">
            <a:off x="985311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77" name="Ligne"/>
          <p:cNvSpPr/>
          <p:nvPr/>
        </p:nvSpPr>
        <p:spPr>
          <a:xfrm flipV="1">
            <a:off x="954069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78" name="Ligne"/>
          <p:cNvSpPr/>
          <p:nvPr/>
        </p:nvSpPr>
        <p:spPr>
          <a:xfrm flipV="1">
            <a:off x="9279076"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79" name="Ligne"/>
          <p:cNvSpPr/>
          <p:nvPr/>
        </p:nvSpPr>
        <p:spPr>
          <a:xfrm flipV="1">
            <a:off x="9030157" y="48649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0" name="Ligne"/>
          <p:cNvSpPr/>
          <p:nvPr/>
        </p:nvSpPr>
        <p:spPr>
          <a:xfrm flipV="1">
            <a:off x="695451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1" name="Ligne"/>
          <p:cNvSpPr/>
          <p:nvPr/>
        </p:nvSpPr>
        <p:spPr>
          <a:xfrm flipV="1">
            <a:off x="6593840"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2" name="Ligne"/>
          <p:cNvSpPr/>
          <p:nvPr/>
        </p:nvSpPr>
        <p:spPr>
          <a:xfrm flipV="1">
            <a:off x="638809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3" name="Ligne"/>
          <p:cNvSpPr/>
          <p:nvPr/>
        </p:nvSpPr>
        <p:spPr>
          <a:xfrm flipV="1">
            <a:off x="6184899" y="48522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4" name="Ligne"/>
          <p:cNvSpPr/>
          <p:nvPr/>
        </p:nvSpPr>
        <p:spPr>
          <a:xfrm flipV="1">
            <a:off x="5918199"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5" name="Ligne"/>
          <p:cNvSpPr/>
          <p:nvPr/>
        </p:nvSpPr>
        <p:spPr>
          <a:xfrm flipV="1">
            <a:off x="3746042"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
        <p:nvSpPr>
          <p:cNvPr id="386" name="Ligne"/>
          <p:cNvSpPr/>
          <p:nvPr/>
        </p:nvSpPr>
        <p:spPr>
          <a:xfrm flipV="1">
            <a:off x="4154983" y="4839532"/>
            <a:ext cx="1" cy="182418"/>
          </a:xfrm>
          <a:prstGeom prst="line">
            <a:avLst/>
          </a:prstGeom>
          <a:ln w="25400">
            <a:solidFill>
              <a:schemeClr val="accent5">
                <a:hueOff val="-82419"/>
                <a:satOff val="-9513"/>
                <a:lumOff val="-16343"/>
              </a:schemeClr>
            </a:solidFill>
            <a:miter lim="400000"/>
          </a:ln>
        </p:spPr>
        <p:txBody>
          <a:bodyPr lIns="50800" tIns="50800" rIns="50800" bIns="50800" anchor="ctr"/>
          <a:lstStyle/>
          <a:p>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fig1.png" descr="fig1.png"/>
          <p:cNvPicPr>
            <a:picLocks noChangeAspect="1"/>
          </p:cNvPicPr>
          <p:nvPr/>
        </p:nvPicPr>
        <p:blipFill>
          <a:blip r:embed="rId2"/>
          <a:stretch>
            <a:fillRect/>
          </a:stretch>
        </p:blipFill>
        <p:spPr>
          <a:xfrm>
            <a:off x="339523" y="1006611"/>
            <a:ext cx="8400816" cy="4913786"/>
          </a:xfrm>
          <a:prstGeom prst="rect">
            <a:avLst/>
          </a:prstGeom>
          <a:ln w="12700">
            <a:miter lim="400000"/>
          </a:ln>
        </p:spPr>
      </p:pic>
      <p:pic>
        <p:nvPicPr>
          <p:cNvPr id="389" name="Capture d’écran 2025-09-09 à 11.01.20.png" descr="Capture d’écran 2025-09-09 à 11.01.20.png"/>
          <p:cNvPicPr>
            <a:picLocks noChangeAspect="1"/>
          </p:cNvPicPr>
          <p:nvPr/>
        </p:nvPicPr>
        <p:blipFill>
          <a:blip r:embed="rId3"/>
          <a:srcRect b="50920"/>
          <a:stretch>
            <a:fillRect/>
          </a:stretch>
        </p:blipFill>
        <p:spPr>
          <a:xfrm>
            <a:off x="4489052" y="7522934"/>
            <a:ext cx="4453271" cy="2185623"/>
          </a:xfrm>
          <a:prstGeom prst="rect">
            <a:avLst/>
          </a:prstGeom>
          <a:ln w="12700">
            <a:miter lim="400000"/>
          </a:ln>
        </p:spPr>
      </p:pic>
      <p:sp>
        <p:nvSpPr>
          <p:cNvPr id="390" name="Rectangle"/>
          <p:cNvSpPr/>
          <p:nvPr/>
        </p:nvSpPr>
        <p:spPr>
          <a:xfrm>
            <a:off x="2184328" y="2982062"/>
            <a:ext cx="2036163" cy="2479075"/>
          </a:xfrm>
          <a:prstGeom prst="rect">
            <a:avLst/>
          </a:prstGeom>
          <a:ln w="635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391" name="EEJs :  Extra Equatorial Jets"/>
          <p:cNvSpPr txBox="1"/>
          <p:nvPr/>
        </p:nvSpPr>
        <p:spPr>
          <a:xfrm>
            <a:off x="522518" y="6619282"/>
            <a:ext cx="2569552" cy="650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1800" b="1">
                <a:solidFill>
                  <a:schemeClr val="accent5">
                    <a:hueOff val="-82419"/>
                    <a:satOff val="-9513"/>
                    <a:lumOff val="-16343"/>
                  </a:schemeClr>
                </a:solidFill>
              </a:defRPr>
            </a:pPr>
            <a:r>
              <a:t>EEJs : </a:t>
            </a:r>
            <a:br/>
            <a:r>
              <a:t>Extra Equatorial Jets</a:t>
            </a:r>
          </a:p>
        </p:txBody>
      </p:sp>
      <p:grpSp>
        <p:nvGrpSpPr>
          <p:cNvPr id="397" name="Grouper"/>
          <p:cNvGrpSpPr/>
          <p:nvPr/>
        </p:nvGrpSpPr>
        <p:grpSpPr>
          <a:xfrm rot="16200000">
            <a:off x="3804417" y="3961338"/>
            <a:ext cx="2044102" cy="219452"/>
            <a:chOff x="0" y="0"/>
            <a:chExt cx="2044101" cy="219450"/>
          </a:xfrm>
        </p:grpSpPr>
        <p:sp>
          <p:nvSpPr>
            <p:cNvPr id="392" name="Ligne"/>
            <p:cNvSpPr/>
            <p:nvPr/>
          </p:nvSpPr>
          <p:spPr>
            <a:xfrm>
              <a:off x="0" y="6751"/>
              <a:ext cx="522772" cy="1079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 y="5729"/>
                    <a:pt x="1033" y="10969"/>
                    <a:pt x="2240" y="14798"/>
                  </a:cubicBezTo>
                  <a:cubicBezTo>
                    <a:pt x="3621" y="19175"/>
                    <a:pt x="5431" y="21374"/>
                    <a:pt x="7266" y="20904"/>
                  </a:cubicBezTo>
                  <a:lnTo>
                    <a:pt x="21600" y="21600"/>
                  </a:lnTo>
                </a:path>
              </a:pathLst>
            </a:cu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defRPr>
                  <a:solidFill>
                    <a:schemeClr val="accent5">
                      <a:hueOff val="-82419"/>
                      <a:satOff val="-9513"/>
                      <a:lumOff val="-16343"/>
                    </a:schemeClr>
                  </a:solidFill>
                </a:defRPr>
              </a:pPr>
              <a:endParaRPr/>
            </a:p>
          </p:txBody>
        </p:sp>
        <p:sp>
          <p:nvSpPr>
            <p:cNvPr id="393" name="Ligne"/>
            <p:cNvSpPr/>
            <p:nvPr/>
          </p:nvSpPr>
          <p:spPr>
            <a:xfrm rot="10800000">
              <a:off x="495828" y="111463"/>
              <a:ext cx="522773" cy="1079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 y="5729"/>
                    <a:pt x="1033" y="10969"/>
                    <a:pt x="2240" y="14798"/>
                  </a:cubicBezTo>
                  <a:cubicBezTo>
                    <a:pt x="3621" y="19175"/>
                    <a:pt x="5431" y="21374"/>
                    <a:pt x="7266" y="20904"/>
                  </a:cubicBezTo>
                  <a:lnTo>
                    <a:pt x="21600" y="21600"/>
                  </a:lnTo>
                </a:path>
              </a:pathLst>
            </a:cu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grpSp>
          <p:nvGrpSpPr>
            <p:cNvPr id="396" name="Grouper"/>
            <p:cNvGrpSpPr/>
            <p:nvPr/>
          </p:nvGrpSpPr>
          <p:grpSpPr>
            <a:xfrm flipH="1">
              <a:off x="1025500" y="0"/>
              <a:ext cx="1018602" cy="212699"/>
              <a:chOff x="0" y="0"/>
              <a:chExt cx="1018600" cy="212698"/>
            </a:xfrm>
          </p:grpSpPr>
          <p:sp>
            <p:nvSpPr>
              <p:cNvPr id="394" name="Ligne"/>
              <p:cNvSpPr/>
              <p:nvPr/>
            </p:nvSpPr>
            <p:spPr>
              <a:xfrm>
                <a:off x="0" y="0"/>
                <a:ext cx="522772" cy="1079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 y="5729"/>
                      <a:pt x="1033" y="10969"/>
                      <a:pt x="2240" y="14798"/>
                    </a:cubicBezTo>
                    <a:cubicBezTo>
                      <a:pt x="3621" y="19175"/>
                      <a:pt x="5431" y="21374"/>
                      <a:pt x="7266" y="20904"/>
                    </a:cubicBezTo>
                    <a:lnTo>
                      <a:pt x="21600" y="21600"/>
                    </a:lnTo>
                  </a:path>
                </a:pathLst>
              </a:cu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sp>
            <p:nvSpPr>
              <p:cNvPr id="395" name="Ligne"/>
              <p:cNvSpPr/>
              <p:nvPr/>
            </p:nvSpPr>
            <p:spPr>
              <a:xfrm rot="10800000">
                <a:off x="495828" y="104711"/>
                <a:ext cx="522773" cy="1079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39" y="5729"/>
                      <a:pt x="1033" y="10969"/>
                      <a:pt x="2240" y="14798"/>
                    </a:cubicBezTo>
                    <a:cubicBezTo>
                      <a:pt x="3621" y="19175"/>
                      <a:pt x="5431" y="21374"/>
                      <a:pt x="7266" y="20904"/>
                    </a:cubicBezTo>
                    <a:lnTo>
                      <a:pt x="21600" y="21600"/>
                    </a:lnTo>
                  </a:path>
                </a:pathLst>
              </a:custGeom>
              <a:noFill/>
              <a:ln w="254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endParaRPr/>
              </a:p>
            </p:txBody>
          </p:sp>
        </p:grpSp>
      </p:grpSp>
      <p:sp>
        <p:nvSpPr>
          <p:cNvPr id="398" name="EDJs: Equatorial Deep Jets"/>
          <p:cNvSpPr txBox="1"/>
          <p:nvPr/>
        </p:nvSpPr>
        <p:spPr>
          <a:xfrm>
            <a:off x="3376342" y="5995329"/>
            <a:ext cx="2569552" cy="650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1800" b="1">
                <a:solidFill>
                  <a:schemeClr val="accent5">
                    <a:hueOff val="-82419"/>
                    <a:satOff val="-9513"/>
                    <a:lumOff val="-16343"/>
                  </a:schemeClr>
                </a:solidFill>
              </a:defRPr>
            </a:pPr>
            <a:r>
              <a:t>EDJs:</a:t>
            </a:r>
            <a:br/>
            <a:r>
              <a:t>Equatorial Deep Jets</a:t>
            </a:r>
          </a:p>
        </p:txBody>
      </p:sp>
      <p:pic>
        <p:nvPicPr>
          <p:cNvPr id="399" name="Capture d’écran 2025-09-09 à 11.01.20.png" descr="Capture d’écran 2025-09-09 à 11.01.20.png"/>
          <p:cNvPicPr>
            <a:picLocks noChangeAspect="1"/>
          </p:cNvPicPr>
          <p:nvPr/>
        </p:nvPicPr>
        <p:blipFill>
          <a:blip r:embed="rId3"/>
          <a:srcRect t="48706"/>
          <a:stretch>
            <a:fillRect/>
          </a:stretch>
        </p:blipFill>
        <p:spPr>
          <a:xfrm>
            <a:off x="8908278" y="7641709"/>
            <a:ext cx="4118271" cy="2112405"/>
          </a:xfrm>
          <a:prstGeom prst="rect">
            <a:avLst/>
          </a:prstGeom>
          <a:ln w="12700">
            <a:miter lim="400000"/>
          </a:ln>
        </p:spPr>
      </p:pic>
      <p:sp>
        <p:nvSpPr>
          <p:cNvPr id="400" name="Deep Equatorial and Low-Latitude Circulation"/>
          <p:cNvSpPr txBox="1">
            <a:spLocks noGrp="1"/>
          </p:cNvSpPr>
          <p:nvPr>
            <p:ph type="title" idx="4294967295"/>
          </p:nvPr>
        </p:nvSpPr>
        <p:spPr>
          <a:xfrm>
            <a:off x="-29695" y="196426"/>
            <a:ext cx="13064190"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and Low-Latitude Circulation</a:t>
            </a:r>
          </a:p>
        </p:txBody>
      </p:sp>
      <p:sp>
        <p:nvSpPr>
          <p:cNvPr id="401" name="Rectangle"/>
          <p:cNvSpPr/>
          <p:nvPr/>
        </p:nvSpPr>
        <p:spPr>
          <a:xfrm>
            <a:off x="5093161" y="2942996"/>
            <a:ext cx="1980602" cy="2479075"/>
          </a:xfrm>
          <a:prstGeom prst="rect">
            <a:avLst/>
          </a:prstGeom>
          <a:ln w="635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05" name="Ligne de connexion"/>
          <p:cNvSpPr/>
          <p:nvPr/>
        </p:nvSpPr>
        <p:spPr>
          <a:xfrm>
            <a:off x="1787550" y="5476580"/>
            <a:ext cx="1170089" cy="817392"/>
          </a:xfrm>
          <a:custGeom>
            <a:avLst/>
            <a:gdLst/>
            <a:ahLst/>
            <a:cxnLst>
              <a:cxn ang="0">
                <a:pos x="wd2" y="hd2"/>
              </a:cxn>
              <a:cxn ang="5400000">
                <a:pos x="wd2" y="hd2"/>
              </a:cxn>
              <a:cxn ang="10800000">
                <a:pos x="wd2" y="hd2"/>
              </a:cxn>
              <a:cxn ang="16200000">
                <a:pos x="wd2" y="hd2"/>
              </a:cxn>
            </a:cxnLst>
            <a:rect l="0" t="0" r="r" b="b"/>
            <a:pathLst>
              <a:path w="21600" h="19336" extrusionOk="0">
                <a:moveTo>
                  <a:pt x="0" y="19336"/>
                </a:moveTo>
                <a:cubicBezTo>
                  <a:pt x="263" y="3937"/>
                  <a:pt x="7463" y="-2264"/>
                  <a:pt x="21600" y="732"/>
                </a:cubicBezTo>
              </a:path>
            </a:pathLst>
          </a:custGeom>
          <a:ln w="50800">
            <a:solidFill>
              <a:schemeClr val="accent5">
                <a:hueOff val="-82419"/>
                <a:satOff val="-9513"/>
                <a:lumOff val="-16343"/>
              </a:schemeClr>
            </a:solidFill>
            <a:miter lim="400000"/>
            <a:tailEnd type="triangle"/>
          </a:ln>
        </p:spPr>
        <p:txBody>
          <a:bodyPr/>
          <a:lstStyle/>
          <a:p>
            <a:endParaRPr/>
          </a:p>
        </p:txBody>
      </p:sp>
      <p:sp>
        <p:nvSpPr>
          <p:cNvPr id="406" name="Ligne de connexion"/>
          <p:cNvSpPr/>
          <p:nvPr/>
        </p:nvSpPr>
        <p:spPr>
          <a:xfrm>
            <a:off x="2843956" y="5515997"/>
            <a:ext cx="3372250" cy="1811153"/>
          </a:xfrm>
          <a:custGeom>
            <a:avLst/>
            <a:gdLst/>
            <a:ahLst/>
            <a:cxnLst>
              <a:cxn ang="0">
                <a:pos x="wd2" y="hd2"/>
              </a:cxn>
              <a:cxn ang="5400000">
                <a:pos x="wd2" y="hd2"/>
              </a:cxn>
              <a:cxn ang="10800000">
                <a:pos x="wd2" y="hd2"/>
              </a:cxn>
              <a:cxn ang="16200000">
                <a:pos x="wd2" y="hd2"/>
              </a:cxn>
            </a:cxnLst>
            <a:rect l="0" t="0" r="r" b="b"/>
            <a:pathLst>
              <a:path w="18736" h="17476" extrusionOk="0">
                <a:moveTo>
                  <a:pt x="0" y="13785"/>
                </a:moveTo>
                <a:cubicBezTo>
                  <a:pt x="15791" y="21600"/>
                  <a:pt x="21600" y="17005"/>
                  <a:pt x="17427" y="0"/>
                </a:cubicBezTo>
              </a:path>
            </a:pathLst>
          </a:custGeom>
          <a:ln w="50800">
            <a:solidFill>
              <a:schemeClr val="accent5">
                <a:hueOff val="-82419"/>
                <a:satOff val="-9513"/>
                <a:lumOff val="-16343"/>
              </a:schemeClr>
            </a:solidFill>
            <a:miter lim="400000"/>
            <a:tailEnd type="triangle"/>
          </a:ln>
        </p:spPr>
        <p:txBody>
          <a:bodyPr/>
          <a:lstStyle/>
          <a:p>
            <a:endParaRPr/>
          </a:p>
        </p:txBody>
      </p:sp>
      <p:sp>
        <p:nvSpPr>
          <p:cNvPr id="407" name="Ligne de connexion"/>
          <p:cNvSpPr/>
          <p:nvPr/>
        </p:nvSpPr>
        <p:spPr>
          <a:xfrm>
            <a:off x="4916971" y="4034330"/>
            <a:ext cx="330486" cy="2029731"/>
          </a:xfrm>
          <a:custGeom>
            <a:avLst/>
            <a:gdLst/>
            <a:ahLst/>
            <a:cxnLst>
              <a:cxn ang="0">
                <a:pos x="wd2" y="hd2"/>
              </a:cxn>
              <a:cxn ang="5400000">
                <a:pos x="wd2" y="hd2"/>
              </a:cxn>
              <a:cxn ang="10800000">
                <a:pos x="wd2" y="hd2"/>
              </a:cxn>
              <a:cxn ang="16200000">
                <a:pos x="wd2" y="hd2"/>
              </a:cxn>
            </a:cxnLst>
            <a:rect l="0" t="0" r="r" b="b"/>
            <a:pathLst>
              <a:path w="16214" h="21600" extrusionOk="0">
                <a:moveTo>
                  <a:pt x="0" y="21600"/>
                </a:moveTo>
                <a:cubicBezTo>
                  <a:pt x="20990" y="14928"/>
                  <a:pt x="21600" y="7728"/>
                  <a:pt x="1831" y="0"/>
                </a:cubicBezTo>
              </a:path>
            </a:pathLst>
          </a:custGeom>
          <a:ln w="50800">
            <a:solidFill>
              <a:schemeClr val="accent5">
                <a:hueOff val="-82419"/>
                <a:satOff val="-9513"/>
                <a:lumOff val="-16343"/>
              </a:schemeClr>
            </a:solidFill>
            <a:miter lim="400000"/>
            <a:tailEnd type="triangle"/>
          </a:ln>
        </p:spPr>
        <p:txBody>
          <a:bodyPr/>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 name="Grouper"/>
          <p:cNvGrpSpPr/>
          <p:nvPr/>
        </p:nvGrpSpPr>
        <p:grpSpPr>
          <a:xfrm>
            <a:off x="0" y="1133190"/>
            <a:ext cx="13004801" cy="436022"/>
            <a:chOff x="0" y="0"/>
            <a:chExt cx="13004800" cy="436021"/>
          </a:xfrm>
        </p:grpSpPr>
        <p:pic>
          <p:nvPicPr>
            <p:cNvPr id="409" name="Capture d’écran 2025-09-09 à 11.02.25.png" descr="Capture d’écran 2025-09-09 à 11.02.25.png"/>
            <p:cNvPicPr>
              <a:picLocks noChangeAspect="1"/>
            </p:cNvPicPr>
            <p:nvPr/>
          </p:nvPicPr>
          <p:blipFill>
            <a:blip r:embed="rId3"/>
            <a:srcRect b="95072"/>
            <a:stretch>
              <a:fillRect/>
            </a:stretch>
          </p:blipFill>
          <p:spPr>
            <a:xfrm>
              <a:off x="0" y="0"/>
              <a:ext cx="13004800" cy="436022"/>
            </a:xfrm>
            <a:prstGeom prst="rect">
              <a:avLst/>
            </a:prstGeom>
            <a:ln w="12700" cap="flat">
              <a:noFill/>
              <a:miter lim="400000"/>
            </a:ln>
            <a:effectLst/>
          </p:spPr>
        </p:pic>
        <p:sp>
          <p:nvSpPr>
            <p:cNvPr id="410" name="Rectangle"/>
            <p:cNvSpPr/>
            <p:nvPr/>
          </p:nvSpPr>
          <p:spPr>
            <a:xfrm>
              <a:off x="4336037" y="98525"/>
              <a:ext cx="1533432" cy="286411"/>
            </a:xfrm>
            <a:prstGeom prst="rect">
              <a:avLst/>
            </a:prstGeom>
            <a:noFill/>
            <a:ln w="38100" cap="flat">
              <a:solidFill>
                <a:schemeClr val="accent3"/>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1" name="Rectangle"/>
            <p:cNvSpPr/>
            <p:nvPr/>
          </p:nvSpPr>
          <p:spPr>
            <a:xfrm>
              <a:off x="7585352" y="98525"/>
              <a:ext cx="1533432" cy="286411"/>
            </a:xfrm>
            <a:prstGeom prst="rect">
              <a:avLst/>
            </a:prstGeom>
            <a:noFill/>
            <a:ln w="38100" cap="flat">
              <a:solidFill>
                <a:schemeClr val="accent4">
                  <a:hueOff val="-476017"/>
                  <a:lumOff val="-10042"/>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2" name="Rectangle"/>
            <p:cNvSpPr/>
            <p:nvPr/>
          </p:nvSpPr>
          <p:spPr>
            <a:xfrm>
              <a:off x="10834667" y="98525"/>
              <a:ext cx="1533432" cy="286411"/>
            </a:xfrm>
            <a:prstGeom prst="rect">
              <a:avLst/>
            </a:prstGeom>
            <a:noFill/>
            <a:ln w="38100" cap="flat">
              <a:solidFill>
                <a:schemeClr val="accent1"/>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grpSp>
        <p:nvGrpSpPr>
          <p:cNvPr id="424" name="Grouper"/>
          <p:cNvGrpSpPr/>
          <p:nvPr/>
        </p:nvGrpSpPr>
        <p:grpSpPr>
          <a:xfrm>
            <a:off x="-8467" y="1923405"/>
            <a:ext cx="13021735" cy="2665146"/>
            <a:chOff x="0" y="0"/>
            <a:chExt cx="13021733" cy="2665144"/>
          </a:xfrm>
        </p:grpSpPr>
        <p:pic>
          <p:nvPicPr>
            <p:cNvPr id="414" name="Capture d’écran 2025-09-09 à 11.02.25.png" descr="Capture d’écran 2025-09-09 à 11.02.25.png"/>
            <p:cNvPicPr>
              <a:picLocks noChangeAspect="1"/>
            </p:cNvPicPr>
            <p:nvPr/>
          </p:nvPicPr>
          <p:blipFill>
            <a:blip r:embed="rId3"/>
            <a:srcRect t="7627" b="66115"/>
            <a:stretch>
              <a:fillRect/>
            </a:stretch>
          </p:blipFill>
          <p:spPr>
            <a:xfrm>
              <a:off x="8466" y="341878"/>
              <a:ext cx="13004801" cy="2323267"/>
            </a:xfrm>
            <a:prstGeom prst="rect">
              <a:avLst/>
            </a:prstGeom>
            <a:ln w="12700" cap="flat">
              <a:noFill/>
              <a:miter lim="400000"/>
            </a:ln>
            <a:effectLst/>
          </p:spPr>
        </p:pic>
        <p:sp>
          <p:nvSpPr>
            <p:cNvPr id="415" name="Ligne"/>
            <p:cNvSpPr/>
            <p:nvPr/>
          </p:nvSpPr>
          <p:spPr>
            <a:xfrm>
              <a:off x="3508586" y="2653674"/>
              <a:ext cx="9500697"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endParaRPr/>
            </a:p>
          </p:txBody>
        </p:sp>
        <p:sp>
          <p:nvSpPr>
            <p:cNvPr id="416" name="Ovale"/>
            <p:cNvSpPr/>
            <p:nvPr/>
          </p:nvSpPr>
          <p:spPr>
            <a:xfrm>
              <a:off x="10837263" y="1338708"/>
              <a:ext cx="1270001" cy="324512"/>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7" name="Ovale"/>
            <p:cNvSpPr/>
            <p:nvPr/>
          </p:nvSpPr>
          <p:spPr>
            <a:xfrm>
              <a:off x="4603219" y="1343255"/>
              <a:ext cx="1270001" cy="324511"/>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8" name="Ovale"/>
            <p:cNvSpPr/>
            <p:nvPr/>
          </p:nvSpPr>
          <p:spPr>
            <a:xfrm>
              <a:off x="7139354" y="1338708"/>
              <a:ext cx="1270001" cy="324512"/>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19" name="Ovale"/>
            <p:cNvSpPr/>
            <p:nvPr/>
          </p:nvSpPr>
          <p:spPr>
            <a:xfrm>
              <a:off x="4603219" y="1658730"/>
              <a:ext cx="1270001" cy="324511"/>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0" name="Ovale"/>
            <p:cNvSpPr/>
            <p:nvPr/>
          </p:nvSpPr>
          <p:spPr>
            <a:xfrm>
              <a:off x="7474892" y="1658730"/>
              <a:ext cx="1760699" cy="324511"/>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1" name="Ovale"/>
            <p:cNvSpPr/>
            <p:nvPr/>
          </p:nvSpPr>
          <p:spPr>
            <a:xfrm>
              <a:off x="10838419" y="1658730"/>
              <a:ext cx="1270001" cy="324511"/>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2" name="Rectangle"/>
            <p:cNvSpPr/>
            <p:nvPr/>
          </p:nvSpPr>
          <p:spPr>
            <a:xfrm>
              <a:off x="0" y="392303"/>
              <a:ext cx="13021734" cy="2217322"/>
            </a:xfrm>
            <a:prstGeom prst="rect">
              <a:avLst/>
            </a:prstGeom>
            <a:noFill/>
            <a:ln w="508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3" name="EDJs: Equatorial Deep Jets"/>
            <p:cNvSpPr txBox="1"/>
            <p:nvPr/>
          </p:nvSpPr>
          <p:spPr>
            <a:xfrm>
              <a:off x="65876" y="-1"/>
              <a:ext cx="12889982" cy="3870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1800" b="1">
                  <a:solidFill>
                    <a:schemeClr val="accent5">
                      <a:hueOff val="-82419"/>
                      <a:satOff val="-9513"/>
                      <a:lumOff val="-16343"/>
                    </a:schemeClr>
                  </a:solidFill>
                </a:defRPr>
              </a:lvl1pPr>
            </a:lstStyle>
            <a:p>
              <a:r>
                <a:t>EDJs: Equatorial Deep Jets</a:t>
              </a:r>
            </a:p>
          </p:txBody>
        </p:sp>
      </p:grpSp>
      <p:grpSp>
        <p:nvGrpSpPr>
          <p:cNvPr id="434" name="Grouper"/>
          <p:cNvGrpSpPr/>
          <p:nvPr/>
        </p:nvGrpSpPr>
        <p:grpSpPr>
          <a:xfrm>
            <a:off x="-8467" y="5146413"/>
            <a:ext cx="13021734" cy="3218074"/>
            <a:chOff x="0" y="0"/>
            <a:chExt cx="13021733" cy="3218072"/>
          </a:xfrm>
        </p:grpSpPr>
        <p:pic>
          <p:nvPicPr>
            <p:cNvPr id="425" name="Capture d’écran 2025-09-09 à 11.02.25.png" descr="Capture d’écran 2025-09-09 à 11.02.25.png"/>
            <p:cNvPicPr>
              <a:picLocks noChangeAspect="1"/>
            </p:cNvPicPr>
            <p:nvPr/>
          </p:nvPicPr>
          <p:blipFill>
            <a:blip r:embed="rId3"/>
            <a:srcRect t="64607" b="3347"/>
            <a:stretch>
              <a:fillRect/>
            </a:stretch>
          </p:blipFill>
          <p:spPr>
            <a:xfrm>
              <a:off x="8466" y="382640"/>
              <a:ext cx="13004801" cy="2835433"/>
            </a:xfrm>
            <a:prstGeom prst="rect">
              <a:avLst/>
            </a:prstGeom>
            <a:ln w="12700" cap="flat">
              <a:noFill/>
              <a:miter lim="400000"/>
            </a:ln>
            <a:effectLst/>
          </p:spPr>
        </p:pic>
        <p:sp>
          <p:nvSpPr>
            <p:cNvPr id="426" name="Ovale"/>
            <p:cNvSpPr/>
            <p:nvPr/>
          </p:nvSpPr>
          <p:spPr>
            <a:xfrm>
              <a:off x="3587588" y="1649742"/>
              <a:ext cx="1270001" cy="324511"/>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7" name="Ovale"/>
            <p:cNvSpPr/>
            <p:nvPr/>
          </p:nvSpPr>
          <p:spPr>
            <a:xfrm>
              <a:off x="10346565" y="1649742"/>
              <a:ext cx="1270001" cy="324511"/>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8" name="Ovale"/>
            <p:cNvSpPr/>
            <p:nvPr/>
          </p:nvSpPr>
          <p:spPr>
            <a:xfrm>
              <a:off x="4476220" y="2259710"/>
              <a:ext cx="1270001" cy="324512"/>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29" name="Ovale"/>
            <p:cNvSpPr/>
            <p:nvPr/>
          </p:nvSpPr>
          <p:spPr>
            <a:xfrm>
              <a:off x="10837263" y="2259710"/>
              <a:ext cx="1270001" cy="324512"/>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0" name="Rectangle"/>
            <p:cNvSpPr/>
            <p:nvPr/>
          </p:nvSpPr>
          <p:spPr>
            <a:xfrm>
              <a:off x="0" y="420495"/>
              <a:ext cx="13021734" cy="2783006"/>
            </a:xfrm>
            <a:prstGeom prst="rect">
              <a:avLst/>
            </a:prstGeom>
            <a:noFill/>
            <a:ln w="508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1" name="EEJs : Extra Equatorial Jets"/>
            <p:cNvSpPr txBox="1"/>
            <p:nvPr/>
          </p:nvSpPr>
          <p:spPr>
            <a:xfrm>
              <a:off x="35417" y="-1"/>
              <a:ext cx="12950900" cy="3870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defRPr sz="1800" b="1">
                  <a:solidFill>
                    <a:schemeClr val="accent5">
                      <a:hueOff val="-82419"/>
                      <a:satOff val="-9513"/>
                      <a:lumOff val="-16343"/>
                    </a:schemeClr>
                  </a:solidFill>
                </a:defRPr>
              </a:lvl1pPr>
            </a:lstStyle>
            <a:p>
              <a:r>
                <a:t>EEJs : Extra Equatorial Jets</a:t>
              </a:r>
            </a:p>
          </p:txBody>
        </p:sp>
        <p:sp>
          <p:nvSpPr>
            <p:cNvPr id="432" name="Ovale"/>
            <p:cNvSpPr/>
            <p:nvPr/>
          </p:nvSpPr>
          <p:spPr>
            <a:xfrm>
              <a:off x="4476220" y="418205"/>
              <a:ext cx="1270001" cy="324512"/>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33" name="Ovale"/>
            <p:cNvSpPr/>
            <p:nvPr/>
          </p:nvSpPr>
          <p:spPr>
            <a:xfrm>
              <a:off x="10837263" y="405505"/>
              <a:ext cx="1270001" cy="324512"/>
            </a:xfrm>
            <a:prstGeom prst="ellipse">
              <a:avLst/>
            </a:prstGeom>
            <a:noFill/>
            <a:ln w="38100" cap="flat">
              <a:solidFill>
                <a:schemeClr val="accent2">
                  <a:hueOff val="-202083"/>
                  <a:satOff val="17755"/>
                  <a:lumOff val="-16089"/>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435" name="Deep Equatorial and Low-Latitude Circulation"/>
          <p:cNvSpPr txBox="1">
            <a:spLocks noGrp="1"/>
          </p:cNvSpPr>
          <p:nvPr>
            <p:ph type="title" idx="4294967295"/>
          </p:nvPr>
        </p:nvSpPr>
        <p:spPr>
          <a:xfrm>
            <a:off x="-29695" y="196426"/>
            <a:ext cx="13064190"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and Low-Latitude Circulation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39"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pPr>
                  <a:defRPr>
                    <a:solidFill>
                      <a:srgbClr val="D5D5D5"/>
                    </a:solidFill>
                  </a:defRPr>
                </a:pPr>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D5D5D5"/>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t>d. Non-linear interactions, at the beginning of a cascade of mechanisms ultimately forming zonal jets.</a:t>
                </a:r>
                <a:br/>
                <a:endParaRPr/>
              </a:p>
              <a:p>
                <a:pPr>
                  <a:defRPr sz="2000" b="1">
                    <a:solidFill>
                      <a:srgbClr val="D5D5D5"/>
                    </a:solidFill>
                  </a:defRPr>
                </a:pPr>
                <a:r>
                  <a:t>3. Perspectives &amp; conclusion</a:t>
                </a:r>
              </a:p>
            </p:txBody>
          </p:sp>
        </mc:Choice>
        <mc:Fallback>
          <p:sp>
            <p:nvSpPr>
              <p:cNvPr id="439"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440"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How the Deep Equatorial Circulation is represented in the numerical models?"/>
          <p:cNvSpPr txBox="1">
            <a:spLocks noGrp="1"/>
          </p:cNvSpPr>
          <p:nvPr>
            <p:ph type="title" idx="4294967295"/>
          </p:nvPr>
        </p:nvSpPr>
        <p:spPr>
          <a:xfrm>
            <a:off x="-21304" y="196426"/>
            <a:ext cx="13047408"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How the Deep Equatorial Circulation is represented in the numerical models?</a:t>
            </a:r>
          </a:p>
        </p:txBody>
      </p:sp>
      <p:sp>
        <p:nvSpPr>
          <p:cNvPr id="443" name="GIGATL3 (without tides)"/>
          <p:cNvSpPr txBox="1"/>
          <p:nvPr/>
        </p:nvSpPr>
        <p:spPr>
          <a:xfrm>
            <a:off x="511158" y="5524051"/>
            <a:ext cx="2527402"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800"/>
            </a:lvl1pPr>
          </a:lstStyle>
          <a:p>
            <a:r>
              <a:t>GIGATL3 (without tides)</a:t>
            </a:r>
          </a:p>
        </p:txBody>
      </p:sp>
      <p:sp>
        <p:nvSpPr>
          <p:cNvPr id="444" name="Observations: argo"/>
          <p:cNvSpPr txBox="1"/>
          <p:nvPr/>
        </p:nvSpPr>
        <p:spPr>
          <a:xfrm>
            <a:off x="749245" y="786920"/>
            <a:ext cx="2051229"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800"/>
            </a:lvl1pPr>
          </a:lstStyle>
          <a:p>
            <a:r>
              <a:t>Observations: argo</a:t>
            </a:r>
          </a:p>
        </p:txBody>
      </p:sp>
      <p:pic>
        <p:nvPicPr>
          <p:cNvPr id="445" name="u_Argo_1000m.png" descr="u_Argo_1000m.png"/>
          <p:cNvPicPr>
            <a:picLocks noChangeAspect="1"/>
          </p:cNvPicPr>
          <p:nvPr/>
        </p:nvPicPr>
        <p:blipFill>
          <a:blip r:embed="rId2"/>
          <a:stretch>
            <a:fillRect/>
          </a:stretch>
        </p:blipFill>
        <p:spPr>
          <a:xfrm>
            <a:off x="545677" y="1208451"/>
            <a:ext cx="8137965" cy="3579794"/>
          </a:xfrm>
          <a:prstGeom prst="rect">
            <a:avLst/>
          </a:prstGeom>
          <a:ln w="12700">
            <a:miter lim="400000"/>
          </a:ln>
        </p:spPr>
      </p:pic>
      <p:pic>
        <p:nvPicPr>
          <p:cNvPr id="446" name="u_mean_1000m.png" descr="u_mean_1000m.png"/>
          <p:cNvPicPr>
            <a:picLocks/>
          </p:cNvPicPr>
          <p:nvPr/>
        </p:nvPicPr>
        <p:blipFill>
          <a:blip r:embed="rId3"/>
          <a:stretch>
            <a:fillRect/>
          </a:stretch>
        </p:blipFill>
        <p:spPr>
          <a:xfrm>
            <a:off x="538821" y="5925728"/>
            <a:ext cx="7924928" cy="3720085"/>
          </a:xfrm>
          <a:prstGeom prst="rect">
            <a:avLst/>
          </a:prstGeom>
          <a:ln w="12700">
            <a:miter lim="400000"/>
          </a:ln>
        </p:spPr>
      </p:pic>
      <p:sp>
        <p:nvSpPr>
          <p:cNvPr id="447" name="Simulation:"/>
          <p:cNvSpPr txBox="1"/>
          <p:nvPr/>
        </p:nvSpPr>
        <p:spPr>
          <a:xfrm>
            <a:off x="4707869" y="5509205"/>
            <a:ext cx="3647438" cy="404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Simulation: </a:t>
            </a:r>
          </a:p>
        </p:txBody>
      </p:sp>
      <p:pic>
        <p:nvPicPr>
          <p:cNvPr id="448" name="68747470733a2f2f7a656e6f646f2e6f72672f62616467652f444f492f31302e353238312f7a656e6f646f2e343934383532332e737667.svg" descr="68747470733a2f2f7a656e6f646f2e6f72672f62616467652f444f492f31302e353238312f7a656e6f646f2e343934383532332e737667.svg"/>
          <p:cNvPicPr>
            <a:picLocks noChangeAspect="1"/>
          </p:cNvPicPr>
          <p:nvPr/>
        </p:nvPicPr>
        <p:blipFill>
          <a:blip r:embed="rId4"/>
          <a:stretch>
            <a:fillRect/>
          </a:stretch>
        </p:blipFill>
        <p:spPr>
          <a:xfrm>
            <a:off x="4707869" y="5509205"/>
            <a:ext cx="2334817" cy="254001"/>
          </a:xfrm>
          <a:prstGeom prst="rect">
            <a:avLst/>
          </a:prstGeom>
          <a:ln w="12700">
            <a:miter lim="400000"/>
          </a:ln>
        </p:spPr>
      </p:pic>
      <p:pic>
        <p:nvPicPr>
          <p:cNvPr id="449" name="u_LombScargle_1000m.png" descr="u_LombScargle_1000m.png"/>
          <p:cNvPicPr>
            <a:picLocks noChangeAspect="1"/>
          </p:cNvPicPr>
          <p:nvPr/>
        </p:nvPicPr>
        <p:blipFill>
          <a:blip r:embed="rId5"/>
          <a:stretch>
            <a:fillRect/>
          </a:stretch>
        </p:blipFill>
        <p:spPr>
          <a:xfrm>
            <a:off x="8989808" y="1097139"/>
            <a:ext cx="3688585" cy="3700818"/>
          </a:xfrm>
          <a:prstGeom prst="rect">
            <a:avLst/>
          </a:prstGeom>
          <a:ln w="12700">
            <a:miter lim="400000"/>
          </a:ln>
        </p:spPr>
      </p:pic>
      <p:pic>
        <p:nvPicPr>
          <p:cNvPr id="450" name="u_LombScargle_1000m.png" descr="u_LombScargle_1000m.png"/>
          <p:cNvPicPr>
            <a:picLocks/>
          </p:cNvPicPr>
          <p:nvPr/>
        </p:nvPicPr>
        <p:blipFill>
          <a:blip r:embed="rId6"/>
          <a:stretch>
            <a:fillRect/>
          </a:stretch>
        </p:blipFill>
        <p:spPr>
          <a:xfrm>
            <a:off x="8991600" y="5842000"/>
            <a:ext cx="3683000" cy="3695700"/>
          </a:xfrm>
          <a:prstGeom prst="rect">
            <a:avLst/>
          </a:prstGeom>
          <a:ln w="12700">
            <a:miter lim="400000"/>
          </a:ln>
        </p:spPr>
      </p:pic>
      <p:sp>
        <p:nvSpPr>
          <p:cNvPr id="451" name="Ovale"/>
          <p:cNvSpPr/>
          <p:nvPr/>
        </p:nvSpPr>
        <p:spPr>
          <a:xfrm>
            <a:off x="9142208" y="3387952"/>
            <a:ext cx="2908131" cy="557019"/>
          </a:xfrm>
          <a:prstGeom prst="ellipse">
            <a:avLst/>
          </a:prstGeom>
          <a:ln w="381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52" name="Ovale"/>
          <p:cNvSpPr/>
          <p:nvPr/>
        </p:nvSpPr>
        <p:spPr>
          <a:xfrm>
            <a:off x="9142208" y="8167599"/>
            <a:ext cx="2908131" cy="557019"/>
          </a:xfrm>
          <a:prstGeom prst="ellipse">
            <a:avLst/>
          </a:prstGeom>
          <a:ln w="381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53" name="meridional wavelength (°)"/>
          <p:cNvSpPr txBox="1"/>
          <p:nvPr/>
        </p:nvSpPr>
        <p:spPr>
          <a:xfrm rot="16200000">
            <a:off x="7766350" y="2836102"/>
            <a:ext cx="239318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meridional wavelength (°)</a:t>
            </a:r>
          </a:p>
        </p:txBody>
      </p:sp>
      <p:sp>
        <p:nvSpPr>
          <p:cNvPr id="454" name="meridional wavelength (°)"/>
          <p:cNvSpPr txBox="1"/>
          <p:nvPr/>
        </p:nvSpPr>
        <p:spPr>
          <a:xfrm rot="16200000">
            <a:off x="7766350" y="7369638"/>
            <a:ext cx="2393189"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meridional wavelength (°)</a:t>
            </a:r>
          </a:p>
        </p:txBody>
      </p:sp>
      <p:sp>
        <p:nvSpPr>
          <p:cNvPr id="455" name="Flèche"/>
          <p:cNvSpPr/>
          <p:nvPr/>
        </p:nvSpPr>
        <p:spPr>
          <a:xfrm>
            <a:off x="8691216" y="7653988"/>
            <a:ext cx="543456" cy="502303"/>
          </a:xfrm>
          <a:prstGeom prst="rightArrow">
            <a:avLst>
              <a:gd name="adj1" fmla="val 32000"/>
              <a:gd name="adj2" fmla="val 66034"/>
            </a:avLst>
          </a:prstGeom>
          <a:solidFill>
            <a:schemeClr val="accent5">
              <a:hueOff val="-82419"/>
              <a:satOff val="-9513"/>
              <a:lumOff val="-16343"/>
            </a:schemeClr>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56" name="2"/>
          <p:cNvSpPr txBox="1"/>
          <p:nvPr/>
        </p:nvSpPr>
        <p:spPr>
          <a:xfrm>
            <a:off x="9043452" y="3791436"/>
            <a:ext cx="22728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a:t>
            </a:r>
          </a:p>
        </p:txBody>
      </p:sp>
      <p:sp>
        <p:nvSpPr>
          <p:cNvPr id="457" name="3"/>
          <p:cNvSpPr txBox="1"/>
          <p:nvPr/>
        </p:nvSpPr>
        <p:spPr>
          <a:xfrm>
            <a:off x="9043452" y="3232636"/>
            <a:ext cx="22728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a:t>
            </a:r>
          </a:p>
        </p:txBody>
      </p:sp>
      <p:sp>
        <p:nvSpPr>
          <p:cNvPr id="458" name="2"/>
          <p:cNvSpPr txBox="1"/>
          <p:nvPr/>
        </p:nvSpPr>
        <p:spPr>
          <a:xfrm>
            <a:off x="9043452" y="8563253"/>
            <a:ext cx="22728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a:t>
            </a:r>
          </a:p>
        </p:txBody>
      </p:sp>
      <p:sp>
        <p:nvSpPr>
          <p:cNvPr id="459" name="3"/>
          <p:cNvSpPr txBox="1"/>
          <p:nvPr/>
        </p:nvSpPr>
        <p:spPr>
          <a:xfrm>
            <a:off x="9043452" y="8004453"/>
            <a:ext cx="22728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a:t>
            </a:r>
          </a:p>
        </p:txBody>
      </p:sp>
      <p:sp>
        <p:nvSpPr>
          <p:cNvPr id="460" name="4"/>
          <p:cNvSpPr txBox="1"/>
          <p:nvPr/>
        </p:nvSpPr>
        <p:spPr>
          <a:xfrm>
            <a:off x="9056152" y="7420439"/>
            <a:ext cx="227280"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a:t>
            </a:r>
          </a:p>
        </p:txBody>
      </p:sp>
      <p:sp>
        <p:nvSpPr>
          <p:cNvPr id="461" name="Ligne"/>
          <p:cNvSpPr/>
          <p:nvPr/>
        </p:nvSpPr>
        <p:spPr>
          <a:xfrm flipV="1">
            <a:off x="4329940" y="1192030"/>
            <a:ext cx="1" cy="8082521"/>
          </a:xfrm>
          <a:prstGeom prst="line">
            <a:avLst/>
          </a:prstGeom>
          <a:ln w="38100">
            <a:solidFill>
              <a:srgbClr val="000000"/>
            </a:solidFill>
            <a:custDash>
              <a:ds d="200000" sp="200000"/>
            </a:custDash>
            <a:miter lim="400000"/>
          </a:ln>
        </p:spPr>
        <p:txBody>
          <a:bodyPr lIns="50800" tIns="50800" rIns="50800" bIns="50800" anchor="ctr"/>
          <a:lstStyle/>
          <a:p>
            <a:pPr algn="ctr">
              <a:lnSpc>
                <a:spcPct val="100000"/>
              </a:lnSpc>
              <a:spcBef>
                <a:spcPts val="0"/>
              </a:spcBef>
              <a:defRPr>
                <a:solidFill>
                  <a:srgbClr val="5E5E5E"/>
                </a:solidFill>
              </a:defRPr>
            </a:pPr>
            <a:endParaRPr/>
          </a:p>
        </p:txBody>
      </p:sp>
      <p:sp>
        <p:nvSpPr>
          <p:cNvPr id="462" name="Ligne"/>
          <p:cNvSpPr/>
          <p:nvPr/>
        </p:nvSpPr>
        <p:spPr>
          <a:xfrm flipV="1">
            <a:off x="5193540" y="1179330"/>
            <a:ext cx="1" cy="8082521"/>
          </a:xfrm>
          <a:prstGeom prst="line">
            <a:avLst/>
          </a:prstGeom>
          <a:ln w="38100">
            <a:solidFill>
              <a:srgbClr val="000000"/>
            </a:solidFill>
            <a:custDash>
              <a:ds d="200000" sp="200000"/>
            </a:custDash>
            <a:miter lim="400000"/>
          </a:ln>
        </p:spPr>
        <p:txBody>
          <a:bodyPr lIns="50800" tIns="50800" rIns="50800" bIns="50800" anchor="ctr"/>
          <a:lstStyle/>
          <a:p>
            <a:pPr algn="ctr">
              <a:lnSpc>
                <a:spcPct val="100000"/>
              </a:lnSpc>
              <a:spcBef>
                <a:spcPts val="0"/>
              </a:spcBef>
              <a:defRPr>
                <a:solidFill>
                  <a:srgbClr val="5E5E5E"/>
                </a:solidFill>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gt; DEC is not well represented. It means that the reason(s) for their creation or maintenance is(are) poorly represented.…"/>
          <p:cNvSpPr txBox="1"/>
          <p:nvPr/>
        </p:nvSpPr>
        <p:spPr>
          <a:xfrm>
            <a:off x="419239" y="8492660"/>
            <a:ext cx="12166322" cy="103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-&gt; DEC is not well represented. It means that the reason(s) for their creation or maintenance is(are) poorly represented.</a:t>
            </a:r>
          </a:p>
          <a:p>
            <a:pPr>
              <a:defRPr sz="1800"/>
            </a:pPr>
            <a:r>
              <a:t>-&gt; What are creation/maintenance mechanisms?</a:t>
            </a:r>
          </a:p>
        </p:txBody>
      </p:sp>
      <p:sp>
        <p:nvSpPr>
          <p:cNvPr id="465" name="How the Deep Equatorial Circulation is represented in the numerical models?"/>
          <p:cNvSpPr txBox="1">
            <a:spLocks noGrp="1"/>
          </p:cNvSpPr>
          <p:nvPr>
            <p:ph type="title" idx="4294967295"/>
          </p:nvPr>
        </p:nvSpPr>
        <p:spPr>
          <a:xfrm>
            <a:off x="-35688" y="196426"/>
            <a:ext cx="13076176"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How the Deep Equatorial Circulation is represented in the numerical models?</a:t>
            </a:r>
          </a:p>
        </p:txBody>
      </p:sp>
      <p:pic>
        <p:nvPicPr>
          <p:cNvPr id="466" name="u_0.0E_2008-07-17_GIGATL1.png" descr="u_0.0E_2008-07-17_GIGATL1.png"/>
          <p:cNvPicPr>
            <a:picLocks/>
          </p:cNvPicPr>
          <p:nvPr/>
        </p:nvPicPr>
        <p:blipFill>
          <a:blip r:embed="rId2"/>
          <a:stretch>
            <a:fillRect/>
          </a:stretch>
        </p:blipFill>
        <p:spPr>
          <a:xfrm>
            <a:off x="8502929" y="4632421"/>
            <a:ext cx="1828801" cy="3225801"/>
          </a:xfrm>
          <a:prstGeom prst="rect">
            <a:avLst/>
          </a:prstGeom>
          <a:ln w="12700">
            <a:miter lim="400000"/>
          </a:ln>
        </p:spPr>
      </p:pic>
      <p:pic>
        <p:nvPicPr>
          <p:cNvPr id="467" name="u_6.0E_2008-07-17_GIGATL1.png" descr="u_6.0E_2008-07-17_GIGATL1.png"/>
          <p:cNvPicPr>
            <a:picLocks/>
          </p:cNvPicPr>
          <p:nvPr/>
        </p:nvPicPr>
        <p:blipFill>
          <a:blip r:embed="rId3"/>
          <a:stretch>
            <a:fillRect/>
          </a:stretch>
        </p:blipFill>
        <p:spPr>
          <a:xfrm>
            <a:off x="10202803" y="4632421"/>
            <a:ext cx="2936952" cy="3225801"/>
          </a:xfrm>
          <a:prstGeom prst="rect">
            <a:avLst/>
          </a:prstGeom>
          <a:ln w="12700">
            <a:miter lim="400000"/>
          </a:ln>
        </p:spPr>
      </p:pic>
      <p:pic>
        <p:nvPicPr>
          <p:cNvPr id="468" name="u_10.0W_2008-07-17_GIGATL1.png" descr="u_10.0W_2008-07-17_GIGATL1.png"/>
          <p:cNvPicPr>
            <a:picLocks/>
          </p:cNvPicPr>
          <p:nvPr/>
        </p:nvPicPr>
        <p:blipFill>
          <a:blip r:embed="rId4"/>
          <a:stretch>
            <a:fillRect/>
          </a:stretch>
        </p:blipFill>
        <p:spPr>
          <a:xfrm>
            <a:off x="6216760" y="4632421"/>
            <a:ext cx="2379106" cy="3225801"/>
          </a:xfrm>
          <a:prstGeom prst="rect">
            <a:avLst/>
          </a:prstGeom>
          <a:ln w="12700">
            <a:miter lim="400000"/>
          </a:ln>
        </p:spPr>
      </p:pic>
      <p:pic>
        <p:nvPicPr>
          <p:cNvPr id="469" name="u_23.0W_2008-07-17_GIGATL1.png" descr="u_23.0W_2008-07-17_GIGATL1.png"/>
          <p:cNvPicPr>
            <a:picLocks/>
          </p:cNvPicPr>
          <p:nvPr/>
        </p:nvPicPr>
        <p:blipFill>
          <a:blip r:embed="rId5"/>
          <a:stretch>
            <a:fillRect/>
          </a:stretch>
        </p:blipFill>
        <p:spPr>
          <a:xfrm>
            <a:off x="2898575" y="4632421"/>
            <a:ext cx="3604269" cy="3225801"/>
          </a:xfrm>
          <a:prstGeom prst="rect">
            <a:avLst/>
          </a:prstGeom>
          <a:ln w="12700">
            <a:miter lim="400000"/>
          </a:ln>
        </p:spPr>
      </p:pic>
      <p:pic>
        <p:nvPicPr>
          <p:cNvPr id="470" name="u_35.0W_2008-07-17_GIGATL1.png" descr="u_35.0W_2008-07-17_GIGATL1.png"/>
          <p:cNvPicPr>
            <a:picLocks/>
          </p:cNvPicPr>
          <p:nvPr/>
        </p:nvPicPr>
        <p:blipFill>
          <a:blip r:embed="rId6"/>
          <a:stretch>
            <a:fillRect/>
          </a:stretch>
        </p:blipFill>
        <p:spPr>
          <a:xfrm>
            <a:off x="-134956" y="4632421"/>
            <a:ext cx="3392153" cy="3225801"/>
          </a:xfrm>
          <a:prstGeom prst="rect">
            <a:avLst/>
          </a:prstGeom>
          <a:ln w="12700">
            <a:miter lim="400000"/>
          </a:ln>
        </p:spPr>
      </p:pic>
      <p:sp>
        <p:nvSpPr>
          <p:cNvPr id="471" name="GIGATL1_tides"/>
          <p:cNvSpPr txBox="1"/>
          <p:nvPr/>
        </p:nvSpPr>
        <p:spPr>
          <a:xfrm>
            <a:off x="206380" y="7241761"/>
            <a:ext cx="1536295" cy="33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b="1"/>
            </a:lvl1pPr>
          </a:lstStyle>
          <a:p>
            <a:r>
              <a:t>GIGATL1_tides</a:t>
            </a:r>
          </a:p>
        </p:txBody>
      </p:sp>
      <p:sp>
        <p:nvSpPr>
          <p:cNvPr id="472" name="EQUALANT 99, 2000"/>
          <p:cNvSpPr txBox="1"/>
          <p:nvPr/>
        </p:nvSpPr>
        <p:spPr>
          <a:xfrm>
            <a:off x="4096303" y="953921"/>
            <a:ext cx="22656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defRPr sz="1800"/>
            </a:lvl1pPr>
          </a:lstStyle>
          <a:p>
            <a:r>
              <a:t>EQUALANT 99, 2000</a:t>
            </a:r>
          </a:p>
        </p:txBody>
      </p:sp>
      <p:pic>
        <p:nvPicPr>
          <p:cNvPr id="473" name="u_EQ99_35W.png" descr="u_EQ99_35W.png"/>
          <p:cNvPicPr>
            <a:picLocks noChangeAspect="1"/>
          </p:cNvPicPr>
          <p:nvPr/>
        </p:nvPicPr>
        <p:blipFill>
          <a:blip r:embed="rId7"/>
          <a:stretch>
            <a:fillRect/>
          </a:stretch>
        </p:blipFill>
        <p:spPr>
          <a:xfrm>
            <a:off x="-12666" y="1299228"/>
            <a:ext cx="3175001" cy="3079272"/>
          </a:xfrm>
          <a:prstGeom prst="rect">
            <a:avLst/>
          </a:prstGeom>
          <a:ln w="12700">
            <a:miter lim="400000"/>
          </a:ln>
        </p:spPr>
      </p:pic>
      <p:pic>
        <p:nvPicPr>
          <p:cNvPr id="474" name="u_EQ2000_10W.png" descr="u_EQ2000_10W.png"/>
          <p:cNvPicPr>
            <a:picLocks/>
          </p:cNvPicPr>
          <p:nvPr/>
        </p:nvPicPr>
        <p:blipFill>
          <a:blip r:embed="rId8"/>
          <a:stretch>
            <a:fillRect/>
          </a:stretch>
        </p:blipFill>
        <p:spPr>
          <a:xfrm>
            <a:off x="6297528" y="1299228"/>
            <a:ext cx="2206767" cy="3079272"/>
          </a:xfrm>
          <a:prstGeom prst="rect">
            <a:avLst/>
          </a:prstGeom>
          <a:ln w="12700">
            <a:miter lim="400000"/>
          </a:ln>
        </p:spPr>
      </p:pic>
      <p:pic>
        <p:nvPicPr>
          <p:cNvPr id="475" name="u_EQ2000_0W.png" descr="u_EQ2000_0W.png"/>
          <p:cNvPicPr>
            <a:picLocks/>
          </p:cNvPicPr>
          <p:nvPr/>
        </p:nvPicPr>
        <p:blipFill>
          <a:blip r:embed="rId9"/>
          <a:stretch>
            <a:fillRect/>
          </a:stretch>
        </p:blipFill>
        <p:spPr>
          <a:xfrm>
            <a:off x="8559382" y="1299228"/>
            <a:ext cx="1687679" cy="3079272"/>
          </a:xfrm>
          <a:prstGeom prst="rect">
            <a:avLst/>
          </a:prstGeom>
          <a:ln w="12700">
            <a:miter lim="400000"/>
          </a:ln>
        </p:spPr>
      </p:pic>
      <p:pic>
        <p:nvPicPr>
          <p:cNvPr id="476" name="u_EQ2000_6E.png" descr="u_EQ2000_6E.png"/>
          <p:cNvPicPr>
            <a:picLocks/>
          </p:cNvPicPr>
          <p:nvPr/>
        </p:nvPicPr>
        <p:blipFill>
          <a:blip r:embed="rId10"/>
          <a:stretch>
            <a:fillRect/>
          </a:stretch>
        </p:blipFill>
        <p:spPr>
          <a:xfrm>
            <a:off x="10302150" y="1299228"/>
            <a:ext cx="2715316" cy="3079272"/>
          </a:xfrm>
          <a:prstGeom prst="rect">
            <a:avLst/>
          </a:prstGeom>
          <a:ln w="12700">
            <a:miter lim="400000"/>
          </a:ln>
        </p:spPr>
      </p:pic>
      <p:pic>
        <p:nvPicPr>
          <p:cNvPr id="477" name="u_EQ99_23W.png" descr="u_EQ99_23W.png"/>
          <p:cNvPicPr>
            <a:picLocks/>
          </p:cNvPicPr>
          <p:nvPr/>
        </p:nvPicPr>
        <p:blipFill>
          <a:blip r:embed="rId11"/>
          <a:stretch>
            <a:fillRect/>
          </a:stretch>
        </p:blipFill>
        <p:spPr>
          <a:xfrm>
            <a:off x="3032303" y="1299228"/>
            <a:ext cx="3392153" cy="3079272"/>
          </a:xfrm>
          <a:prstGeom prst="rect">
            <a:avLst/>
          </a:prstGeom>
          <a:ln w="12700">
            <a:miter lim="400000"/>
          </a:ln>
        </p:spPr>
      </p:pic>
      <p:sp>
        <p:nvSpPr>
          <p:cNvPr id="478" name="Atlantic Ocean"/>
          <p:cNvSpPr txBox="1"/>
          <p:nvPr/>
        </p:nvSpPr>
        <p:spPr>
          <a:xfrm>
            <a:off x="497205" y="953667"/>
            <a:ext cx="1578255" cy="375107"/>
          </a:xfrm>
          <a:prstGeom prst="rect">
            <a:avLst/>
          </a:prstGeom>
          <a:ln w="381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
        <p:nvSpPr>
          <p:cNvPr id="479" name="Simulation:"/>
          <p:cNvSpPr txBox="1"/>
          <p:nvPr/>
        </p:nvSpPr>
        <p:spPr>
          <a:xfrm>
            <a:off x="9322202" y="7846005"/>
            <a:ext cx="3647438" cy="404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Simulation: </a:t>
            </a:r>
          </a:p>
        </p:txBody>
      </p:sp>
      <p:pic>
        <p:nvPicPr>
          <p:cNvPr id="480" name="68747470733a2f2f7a656e6f646f2e6f72672f62616467652f444f492f31302e353238312f7a656e6f646f2e343934383532332e737667.svg" descr="68747470733a2f2f7a656e6f646f2e6f72672f62616467652f444f492f31302e353238312f7a656e6f646f2e343934383532332e737667.svg"/>
          <p:cNvPicPr>
            <a:picLocks noChangeAspect="1"/>
          </p:cNvPicPr>
          <p:nvPr/>
        </p:nvPicPr>
        <p:blipFill>
          <a:blip r:embed="rId12"/>
          <a:stretch>
            <a:fillRect/>
          </a:stretch>
        </p:blipFill>
        <p:spPr>
          <a:xfrm>
            <a:off x="9322202" y="7846005"/>
            <a:ext cx="2334817" cy="2540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Ligne"/>
          <p:cNvSpPr/>
          <p:nvPr/>
        </p:nvSpPr>
        <p:spPr>
          <a:xfrm>
            <a:off x="1112519" y="2144349"/>
            <a:ext cx="11395963" cy="1"/>
          </a:xfrm>
          <a:prstGeom prst="line">
            <a:avLst/>
          </a:prstGeom>
          <a:ln w="50800">
            <a:solidFill>
              <a:srgbClr val="000000"/>
            </a:solidFill>
            <a:miter lim="400000"/>
            <a:tailEnd type="triangle"/>
          </a:ln>
        </p:spPr>
        <p:txBody>
          <a:bodyPr lIns="50800" tIns="50800" rIns="50800" bIns="50800" anchor="ctr"/>
          <a:lstStyle/>
          <a:p>
            <a:endParaRPr/>
          </a:p>
        </p:txBody>
      </p:sp>
      <p:sp>
        <p:nvSpPr>
          <p:cNvPr id="182" name="PhD on equatorial Jets"/>
          <p:cNvSpPr/>
          <p:nvPr/>
        </p:nvSpPr>
        <p:spPr>
          <a:xfrm>
            <a:off x="1740988" y="2162212"/>
            <a:ext cx="1744054" cy="1592498"/>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584200">
              <a:lnSpc>
                <a:spcPct val="100000"/>
              </a:lnSpc>
              <a:spcBef>
                <a:spcPts val="0"/>
              </a:spcBef>
              <a:defRPr sz="2200">
                <a:latin typeface="Helvetica Neue Medium"/>
                <a:ea typeface="Helvetica Neue Medium"/>
                <a:cs typeface="Helvetica Neue Medium"/>
                <a:sym typeface="Helvetica Neue Medium"/>
              </a:defRPr>
            </a:lvl1pPr>
          </a:lstStyle>
          <a:p>
            <a:r>
              <a:t>PhD on equatorial Jets</a:t>
            </a:r>
          </a:p>
        </p:txBody>
      </p:sp>
      <p:sp>
        <p:nvSpPr>
          <p:cNvPr id="183" name="2004"/>
          <p:cNvSpPr txBox="1"/>
          <p:nvPr/>
        </p:nvSpPr>
        <p:spPr>
          <a:xfrm>
            <a:off x="1426732" y="3834608"/>
            <a:ext cx="62270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2004</a:t>
            </a:r>
          </a:p>
        </p:txBody>
      </p:sp>
      <p:sp>
        <p:nvSpPr>
          <p:cNvPr id="184" name="2008"/>
          <p:cNvSpPr txBox="1"/>
          <p:nvPr/>
        </p:nvSpPr>
        <p:spPr>
          <a:xfrm>
            <a:off x="3057035" y="3834608"/>
            <a:ext cx="62270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2008</a:t>
            </a:r>
          </a:p>
        </p:txBody>
      </p:sp>
      <p:sp>
        <p:nvSpPr>
          <p:cNvPr id="185" name="Audrey’s PhD on Low-latitude jets"/>
          <p:cNvSpPr/>
          <p:nvPr/>
        </p:nvSpPr>
        <p:spPr>
          <a:xfrm>
            <a:off x="7633062" y="2162212"/>
            <a:ext cx="1744054" cy="1592498"/>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584200">
              <a:lnSpc>
                <a:spcPct val="100000"/>
              </a:lnSpc>
              <a:spcBef>
                <a:spcPts val="0"/>
              </a:spcBef>
              <a:defRPr sz="2200">
                <a:latin typeface="Helvetica Neue Medium"/>
                <a:ea typeface="Helvetica Neue Medium"/>
                <a:cs typeface="Helvetica Neue Medium"/>
                <a:sym typeface="Helvetica Neue Medium"/>
              </a:defRPr>
            </a:lvl1pPr>
          </a:lstStyle>
          <a:p>
            <a:r>
              <a:t>Audrey’s PhD on Low-latitude jets</a:t>
            </a:r>
          </a:p>
        </p:txBody>
      </p:sp>
      <p:sp>
        <p:nvSpPr>
          <p:cNvPr id="186" name="2017"/>
          <p:cNvSpPr txBox="1"/>
          <p:nvPr/>
        </p:nvSpPr>
        <p:spPr>
          <a:xfrm>
            <a:off x="7318806" y="3834608"/>
            <a:ext cx="62270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2017</a:t>
            </a:r>
          </a:p>
        </p:txBody>
      </p:sp>
      <p:sp>
        <p:nvSpPr>
          <p:cNvPr id="187" name="2020"/>
          <p:cNvSpPr txBox="1"/>
          <p:nvPr/>
        </p:nvSpPr>
        <p:spPr>
          <a:xfrm>
            <a:off x="8926263" y="3834608"/>
            <a:ext cx="62270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2020</a:t>
            </a:r>
          </a:p>
        </p:txBody>
      </p:sp>
      <p:sp>
        <p:nvSpPr>
          <p:cNvPr id="188" name="Today"/>
          <p:cNvSpPr txBox="1"/>
          <p:nvPr/>
        </p:nvSpPr>
        <p:spPr>
          <a:xfrm>
            <a:off x="11580578" y="3834608"/>
            <a:ext cx="72397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Today</a:t>
            </a:r>
          </a:p>
        </p:txBody>
      </p:sp>
      <p:pic>
        <p:nvPicPr>
          <p:cNvPr id="189" name="portrait.jpg" descr="portrait.jpg"/>
          <p:cNvPicPr>
            <a:picLocks noChangeAspect="1"/>
          </p:cNvPicPr>
          <p:nvPr/>
        </p:nvPicPr>
        <p:blipFill>
          <a:blip r:embed="rId2"/>
          <a:stretch>
            <a:fillRect/>
          </a:stretch>
        </p:blipFill>
        <p:spPr>
          <a:xfrm>
            <a:off x="1364299" y="5843082"/>
            <a:ext cx="2497432" cy="3238775"/>
          </a:xfrm>
          <a:prstGeom prst="rect">
            <a:avLst/>
          </a:prstGeom>
          <a:ln w="12700">
            <a:miter lim="400000"/>
          </a:ln>
        </p:spPr>
      </p:pic>
      <p:sp>
        <p:nvSpPr>
          <p:cNvPr id="190" name="My story with the zonal jets in the ocean"/>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My story with the zonal jets in the ocean</a:t>
            </a:r>
          </a:p>
        </p:txBody>
      </p:sp>
      <p:sp>
        <p:nvSpPr>
          <p:cNvPr id="191" name="Co-supervised by Lien Hua and Richard Schopp"/>
          <p:cNvSpPr txBox="1"/>
          <p:nvPr/>
        </p:nvSpPr>
        <p:spPr>
          <a:xfrm>
            <a:off x="1492395" y="4287956"/>
            <a:ext cx="2241240" cy="890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t>Co-supervised by </a:t>
            </a:r>
            <a:r>
              <a:rPr b="1"/>
              <a:t>Lien Hua</a:t>
            </a:r>
            <a:r>
              <a:t> and Richard Schopp</a:t>
            </a:r>
          </a:p>
        </p:txBody>
      </p:sp>
      <p:pic>
        <p:nvPicPr>
          <p:cNvPr id="192" name="Capture d’écran 2025-11-20 à 23.39.14.png" descr="Capture d’écran 2025-11-20 à 23.39.14.png"/>
          <p:cNvPicPr>
            <a:picLocks noChangeAspect="1"/>
          </p:cNvPicPr>
          <p:nvPr/>
        </p:nvPicPr>
        <p:blipFill>
          <a:blip r:embed="rId3"/>
          <a:srcRect l="9239" r="12555"/>
          <a:stretch>
            <a:fillRect/>
          </a:stretch>
        </p:blipFill>
        <p:spPr>
          <a:xfrm>
            <a:off x="7298390" y="5838507"/>
            <a:ext cx="2413482" cy="3238775"/>
          </a:xfrm>
          <a:prstGeom prst="rect">
            <a:avLst/>
          </a:prstGeom>
          <a:ln w="12700">
            <a:miter lim="400000"/>
          </a:ln>
        </p:spPr>
      </p:pic>
      <p:sp>
        <p:nvSpPr>
          <p:cNvPr id="193" name="I co-supervised Audrey Delpech with Frédéric Marin, Sophie Cravatte and Yves Morel"/>
          <p:cNvSpPr txBox="1"/>
          <p:nvPr/>
        </p:nvSpPr>
        <p:spPr>
          <a:xfrm>
            <a:off x="7535725" y="4151106"/>
            <a:ext cx="1938729" cy="1646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t>I co-supervised </a:t>
            </a:r>
            <a:r>
              <a:rPr b="1"/>
              <a:t>Audrey Delpech</a:t>
            </a:r>
            <a:r>
              <a:t> with Frédéric Marin, Sophie Cravatte and Yves Morel</a:t>
            </a:r>
          </a:p>
        </p:txBody>
      </p:sp>
      <p:sp>
        <p:nvSpPr>
          <p:cNvPr id="194" name="Other stuff"/>
          <p:cNvSpPr txBox="1"/>
          <p:nvPr/>
        </p:nvSpPr>
        <p:spPr>
          <a:xfrm rot="18900000">
            <a:off x="5323108" y="1957050"/>
            <a:ext cx="119489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Other stuff</a:t>
            </a:r>
          </a:p>
        </p:txBody>
      </p:sp>
      <p:sp>
        <p:nvSpPr>
          <p:cNvPr id="195" name="Other stuff"/>
          <p:cNvSpPr txBox="1"/>
          <p:nvPr/>
        </p:nvSpPr>
        <p:spPr>
          <a:xfrm rot="18900000">
            <a:off x="7907642" y="1711924"/>
            <a:ext cx="1194893"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Other stuff</a:t>
            </a:r>
          </a:p>
        </p:txBody>
      </p:sp>
      <p:sp>
        <p:nvSpPr>
          <p:cNvPr id="196" name="Other stuff"/>
          <p:cNvSpPr txBox="1"/>
          <p:nvPr/>
        </p:nvSpPr>
        <p:spPr>
          <a:xfrm rot="18900000">
            <a:off x="10492177" y="1957050"/>
            <a:ext cx="119489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Other stuff</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Existing theories for deep zonal jets formation"/>
          <p:cNvSpPr txBox="1">
            <a:spLocks noGrp="1"/>
          </p:cNvSpPr>
          <p:nvPr>
            <p:ph type="title" idx="4294967295"/>
          </p:nvPr>
        </p:nvSpPr>
        <p:spPr>
          <a:xfrm>
            <a:off x="-44996" y="196426"/>
            <a:ext cx="13094792"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483" name="Interpretation in terms of cascade of mechanisms (Ménesguen et al. 2019)"/>
          <p:cNvSpPr txBox="1"/>
          <p:nvPr/>
        </p:nvSpPr>
        <p:spPr>
          <a:xfrm>
            <a:off x="217398" y="1031036"/>
            <a:ext cx="773216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Interpretation in terms of cascade of mechanisms (</a:t>
            </a:r>
            <a:r>
              <a:rPr i="1"/>
              <a:t>Ménesguen et al. 2019</a:t>
            </a:r>
            <a:r>
              <a:t>) </a:t>
            </a:r>
          </a:p>
        </p:txBody>
      </p:sp>
      <p:sp>
        <p:nvSpPr>
          <p:cNvPr id="484"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grpSp>
        <p:nvGrpSpPr>
          <p:cNvPr id="499" name="Grouper"/>
          <p:cNvGrpSpPr/>
          <p:nvPr/>
        </p:nvGrpSpPr>
        <p:grpSpPr>
          <a:xfrm>
            <a:off x="1196194" y="1747483"/>
            <a:ext cx="10612412" cy="1918531"/>
            <a:chOff x="0" y="0"/>
            <a:chExt cx="10612410" cy="1918530"/>
          </a:xfrm>
        </p:grpSpPr>
        <p:pic>
          <p:nvPicPr>
            <p:cNvPr id="485" name="vidéo-collée.png" descr="vidéo-collée.png"/>
            <p:cNvPicPr>
              <a:picLocks noChangeAspect="1"/>
            </p:cNvPicPr>
            <p:nvPr/>
          </p:nvPicPr>
          <p:blipFill>
            <a:blip r:embed="rId2"/>
            <a:stretch>
              <a:fillRect/>
            </a:stretch>
          </p:blipFill>
          <p:spPr>
            <a:xfrm>
              <a:off x="0" y="0"/>
              <a:ext cx="10612411" cy="1918531"/>
            </a:xfrm>
            <a:prstGeom prst="rect">
              <a:avLst/>
            </a:prstGeom>
            <a:ln w="12700" cap="flat">
              <a:noFill/>
              <a:miter lim="400000"/>
            </a:ln>
            <a:effectLst/>
          </p:spPr>
        </p:pic>
        <p:sp>
          <p:nvSpPr>
            <p:cNvPr id="486"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487"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88"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489"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490"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91"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492"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493"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494"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495"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496"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497"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498"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Existing theories for deep zonal jets formation"/>
          <p:cNvSpPr txBox="1">
            <a:spLocks noGrp="1"/>
          </p:cNvSpPr>
          <p:nvPr>
            <p:ph type="title" idx="4294967295"/>
          </p:nvPr>
        </p:nvSpPr>
        <p:spPr>
          <a:xfrm>
            <a:off x="-44996" y="196426"/>
            <a:ext cx="13094792"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502" name="Interpretation in terms of cascade of mechanisms (Ménesguen et al. 2019)"/>
          <p:cNvSpPr txBox="1"/>
          <p:nvPr/>
        </p:nvSpPr>
        <p:spPr>
          <a:xfrm>
            <a:off x="217398" y="1031036"/>
            <a:ext cx="773216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Interpretation in terms of cascade of mechanisms (</a:t>
            </a:r>
            <a:r>
              <a:rPr i="1"/>
              <a:t>Ménesguen et al. 2019</a:t>
            </a:r>
            <a:r>
              <a:t>) </a:t>
            </a:r>
          </a:p>
        </p:txBody>
      </p:sp>
      <p:sp>
        <p:nvSpPr>
          <p:cNvPr id="503"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504"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505"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506"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507"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508"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pic>
        <p:nvPicPr>
          <p:cNvPr id="509"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510"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grpSp>
        <p:nvGrpSpPr>
          <p:cNvPr id="525" name="Grouper"/>
          <p:cNvGrpSpPr/>
          <p:nvPr/>
        </p:nvGrpSpPr>
        <p:grpSpPr>
          <a:xfrm>
            <a:off x="1196194" y="1747483"/>
            <a:ext cx="10612412" cy="1918531"/>
            <a:chOff x="0" y="0"/>
            <a:chExt cx="10612410" cy="1918530"/>
          </a:xfrm>
        </p:grpSpPr>
        <p:pic>
          <p:nvPicPr>
            <p:cNvPr id="511"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512"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513"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14"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515"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516"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17"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18"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519"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520"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521"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522"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523"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524"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Existing theories for deep zonal jets formation"/>
          <p:cNvSpPr txBox="1">
            <a:spLocks noGrp="1"/>
          </p:cNvSpPr>
          <p:nvPr>
            <p:ph type="title" idx="4294967295"/>
          </p:nvPr>
        </p:nvSpPr>
        <p:spPr>
          <a:xfrm>
            <a:off x="-44996" y="196426"/>
            <a:ext cx="13094792"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528" name="Interpretation in terms of cascade of mechanisms (Ménesguen et al. 2019)"/>
          <p:cNvSpPr txBox="1"/>
          <p:nvPr/>
        </p:nvSpPr>
        <p:spPr>
          <a:xfrm>
            <a:off x="217398" y="1031036"/>
            <a:ext cx="773216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Interpretation in terms of cascade of mechanisms (</a:t>
            </a:r>
            <a:r>
              <a:rPr i="1"/>
              <a:t>Ménesguen et al. 2019</a:t>
            </a:r>
            <a:r>
              <a:t>) </a:t>
            </a:r>
          </a:p>
        </p:txBody>
      </p:sp>
      <p:sp>
        <p:nvSpPr>
          <p:cNvPr id="529" name="Gill (1974)"/>
          <p:cNvSpPr txBox="1"/>
          <p:nvPr/>
        </p:nvSpPr>
        <p:spPr>
          <a:xfrm>
            <a:off x="1716307" y="6330855"/>
            <a:ext cx="1017525" cy="324512"/>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Gill (1974)</a:t>
            </a:r>
          </a:p>
        </p:txBody>
      </p:sp>
      <p:sp>
        <p:nvSpPr>
          <p:cNvPr id="530"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531" name="(wave instability)"/>
          <p:cNvSpPr txBox="1"/>
          <p:nvPr/>
        </p:nvSpPr>
        <p:spPr>
          <a:xfrm>
            <a:off x="1422987" y="6693132"/>
            <a:ext cx="160416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(wave instability)</a:t>
            </a:r>
          </a:p>
        </p:txBody>
      </p:sp>
      <p:sp>
        <p:nvSpPr>
          <p:cNvPr id="532"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533"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534" name="short barotropic  Rossby waves"/>
          <p:cNvSpPr txBox="1"/>
          <p:nvPr/>
        </p:nvSpPr>
        <p:spPr>
          <a:xfrm>
            <a:off x="3913501" y="6175214"/>
            <a:ext cx="1657910"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p>
        </p:txBody>
      </p:sp>
      <p:sp>
        <p:nvSpPr>
          <p:cNvPr id="535" name="instability"/>
          <p:cNvSpPr/>
          <p:nvPr/>
        </p:nvSpPr>
        <p:spPr>
          <a:xfrm>
            <a:off x="5590895" y="6075014"/>
            <a:ext cx="1449940" cy="855084"/>
          </a:xfrm>
          <a:prstGeom prst="rightArrow">
            <a:avLst>
              <a:gd name="adj1" fmla="val 64515"/>
              <a:gd name="adj2" fmla="val 52482"/>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a:solidFill>
                  <a:srgbClr val="FFFFFF"/>
                </a:solidFill>
              </a:defRPr>
            </a:lvl1pPr>
          </a:lstStyle>
          <a:p>
            <a:r>
              <a:t>instability</a:t>
            </a:r>
          </a:p>
        </p:txBody>
      </p:sp>
      <p:sp>
        <p:nvSpPr>
          <p:cNvPr id="536"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537"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538" name="long barotropic  Rossby waves (ZJ-like)"/>
          <p:cNvSpPr txBox="1"/>
          <p:nvPr/>
        </p:nvSpPr>
        <p:spPr>
          <a:xfrm>
            <a:off x="7058079" y="6048068"/>
            <a:ext cx="1586383" cy="908976"/>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br/>
            <a:r>
              <a:t>(ZJ-like)</a:t>
            </a:r>
          </a:p>
        </p:txBody>
      </p:sp>
      <p:sp>
        <p:nvSpPr>
          <p:cNvPr id="539"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pic>
        <p:nvPicPr>
          <p:cNvPr id="540"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541"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grpSp>
        <p:nvGrpSpPr>
          <p:cNvPr id="556" name="Grouper"/>
          <p:cNvGrpSpPr/>
          <p:nvPr/>
        </p:nvGrpSpPr>
        <p:grpSpPr>
          <a:xfrm>
            <a:off x="1196194" y="1747483"/>
            <a:ext cx="10612412" cy="1918531"/>
            <a:chOff x="0" y="0"/>
            <a:chExt cx="10612410" cy="1918530"/>
          </a:xfrm>
        </p:grpSpPr>
        <p:pic>
          <p:nvPicPr>
            <p:cNvPr id="542"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543"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544"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45"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546"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547"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48"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49"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550"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551"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552"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553"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554"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555"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Existing theories for deep zonal jets formation"/>
          <p:cNvSpPr txBox="1">
            <a:spLocks noGrp="1"/>
          </p:cNvSpPr>
          <p:nvPr>
            <p:ph type="title" idx="4294967295"/>
          </p:nvPr>
        </p:nvSpPr>
        <p:spPr>
          <a:xfrm>
            <a:off x="-44996" y="196426"/>
            <a:ext cx="13094792"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559" name="Interpretation in terms of cascade of mechanisms (Ménesguen et al. 2019)"/>
          <p:cNvSpPr txBox="1"/>
          <p:nvPr/>
        </p:nvSpPr>
        <p:spPr>
          <a:xfrm>
            <a:off x="217398" y="1031036"/>
            <a:ext cx="773216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Interpretation in terms of cascade of mechanisms (</a:t>
            </a:r>
            <a:r>
              <a:rPr i="1"/>
              <a:t>Ménesguen et al. 2019</a:t>
            </a:r>
            <a:r>
              <a:t>) </a:t>
            </a:r>
          </a:p>
        </p:txBody>
      </p:sp>
      <p:sp>
        <p:nvSpPr>
          <p:cNvPr id="560" name="Gill (1974)"/>
          <p:cNvSpPr txBox="1"/>
          <p:nvPr/>
        </p:nvSpPr>
        <p:spPr>
          <a:xfrm>
            <a:off x="1716307" y="6330855"/>
            <a:ext cx="1017525" cy="324512"/>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Gill (1974)</a:t>
            </a:r>
          </a:p>
        </p:txBody>
      </p:sp>
      <p:sp>
        <p:nvSpPr>
          <p:cNvPr id="561"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562" name="(wave instability)"/>
          <p:cNvSpPr txBox="1"/>
          <p:nvPr/>
        </p:nvSpPr>
        <p:spPr>
          <a:xfrm>
            <a:off x="1422987" y="6693132"/>
            <a:ext cx="160416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(wave instability)</a:t>
            </a:r>
          </a:p>
        </p:txBody>
      </p:sp>
      <p:sp>
        <p:nvSpPr>
          <p:cNvPr id="563"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564"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565" name="short barotropic  Rossby waves"/>
          <p:cNvSpPr txBox="1"/>
          <p:nvPr/>
        </p:nvSpPr>
        <p:spPr>
          <a:xfrm>
            <a:off x="3913501" y="6175214"/>
            <a:ext cx="1657910"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p>
        </p:txBody>
      </p:sp>
      <p:sp>
        <p:nvSpPr>
          <p:cNvPr id="566" name="instability"/>
          <p:cNvSpPr/>
          <p:nvPr/>
        </p:nvSpPr>
        <p:spPr>
          <a:xfrm>
            <a:off x="5590895" y="6075014"/>
            <a:ext cx="1449940" cy="855084"/>
          </a:xfrm>
          <a:prstGeom prst="rightArrow">
            <a:avLst>
              <a:gd name="adj1" fmla="val 64515"/>
              <a:gd name="adj2" fmla="val 52482"/>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a:solidFill>
                  <a:srgbClr val="FFFFFF"/>
                </a:solidFill>
              </a:defRPr>
            </a:lvl1pPr>
          </a:lstStyle>
          <a:p>
            <a:r>
              <a:t>instability</a:t>
            </a:r>
          </a:p>
        </p:txBody>
      </p:sp>
      <p:sp>
        <p:nvSpPr>
          <p:cNvPr id="567"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568"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569" name="long barotropic  Rossby waves (ZJ-like)"/>
          <p:cNvSpPr txBox="1"/>
          <p:nvPr/>
        </p:nvSpPr>
        <p:spPr>
          <a:xfrm>
            <a:off x="7058079" y="6048068"/>
            <a:ext cx="1586383" cy="908976"/>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br/>
            <a:r>
              <a:t>(ZJ-like)</a:t>
            </a:r>
          </a:p>
        </p:txBody>
      </p:sp>
      <p:sp>
        <p:nvSpPr>
          <p:cNvPr id="570" name="2 theories developed  for homogeneous fluids  and at mid-latitudes."/>
          <p:cNvSpPr txBox="1"/>
          <p:nvPr/>
        </p:nvSpPr>
        <p:spPr>
          <a:xfrm>
            <a:off x="9604579" y="6415988"/>
            <a:ext cx="2587067"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2 theories developed </a:t>
            </a:r>
            <a:br/>
            <a:r>
              <a:t>for homogeneous fluids </a:t>
            </a:r>
            <a:br/>
            <a:r>
              <a:t>and at mid-latitudes.</a:t>
            </a:r>
          </a:p>
        </p:txBody>
      </p:sp>
      <p:sp>
        <p:nvSpPr>
          <p:cNvPr id="571"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pic>
        <p:nvPicPr>
          <p:cNvPr id="572"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573"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grpSp>
        <p:nvGrpSpPr>
          <p:cNvPr id="588" name="Grouper"/>
          <p:cNvGrpSpPr/>
          <p:nvPr/>
        </p:nvGrpSpPr>
        <p:grpSpPr>
          <a:xfrm>
            <a:off x="1196194" y="1747483"/>
            <a:ext cx="10612412" cy="1918531"/>
            <a:chOff x="0" y="0"/>
            <a:chExt cx="10612410" cy="1918530"/>
          </a:xfrm>
        </p:grpSpPr>
        <p:pic>
          <p:nvPicPr>
            <p:cNvPr id="574"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575"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576"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77"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578"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579"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80"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81"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582"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583"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584"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585"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586"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587"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Flèche"/>
          <p:cNvSpPr/>
          <p:nvPr/>
        </p:nvSpPr>
        <p:spPr>
          <a:xfrm rot="5400000">
            <a:off x="2727423" y="5414314"/>
            <a:ext cx="4030066"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591" name="Existing theories for deep zonal jets formation"/>
          <p:cNvSpPr txBox="1">
            <a:spLocks noGrp="1"/>
          </p:cNvSpPr>
          <p:nvPr>
            <p:ph type="title" idx="4294967295"/>
          </p:nvPr>
        </p:nvSpPr>
        <p:spPr>
          <a:xfrm>
            <a:off x="-44996" y="196426"/>
            <a:ext cx="13094792"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592" name="Interpretation in terms of cascade of mechanisms (Ménesguen et al. 2019)"/>
          <p:cNvSpPr txBox="1"/>
          <p:nvPr/>
        </p:nvSpPr>
        <p:spPr>
          <a:xfrm>
            <a:off x="217398" y="1031036"/>
            <a:ext cx="773216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Interpretation in terms of cascade of mechanisms (</a:t>
            </a:r>
            <a:r>
              <a:rPr i="1"/>
              <a:t>Ménesguen et al. 2019</a:t>
            </a:r>
            <a:r>
              <a:t>) </a:t>
            </a:r>
          </a:p>
        </p:txBody>
      </p:sp>
      <p:sp>
        <p:nvSpPr>
          <p:cNvPr id="593" name="Gill (1974)"/>
          <p:cNvSpPr txBox="1"/>
          <p:nvPr/>
        </p:nvSpPr>
        <p:spPr>
          <a:xfrm>
            <a:off x="1716307" y="6330855"/>
            <a:ext cx="1017525" cy="324512"/>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Gill (1974)</a:t>
            </a:r>
          </a:p>
        </p:txBody>
      </p:sp>
      <p:sp>
        <p:nvSpPr>
          <p:cNvPr id="594"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595" name="(wave instability)"/>
          <p:cNvSpPr txBox="1"/>
          <p:nvPr/>
        </p:nvSpPr>
        <p:spPr>
          <a:xfrm>
            <a:off x="1422987" y="6693132"/>
            <a:ext cx="160416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(wave instability)</a:t>
            </a:r>
          </a:p>
        </p:txBody>
      </p:sp>
      <p:sp>
        <p:nvSpPr>
          <p:cNvPr id="596"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597"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598" name="short barotropic  Rossby waves"/>
          <p:cNvSpPr txBox="1"/>
          <p:nvPr/>
        </p:nvSpPr>
        <p:spPr>
          <a:xfrm>
            <a:off x="3913501" y="6175214"/>
            <a:ext cx="1657910"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p>
        </p:txBody>
      </p:sp>
      <p:sp>
        <p:nvSpPr>
          <p:cNvPr id="599" name="instability"/>
          <p:cNvSpPr/>
          <p:nvPr/>
        </p:nvSpPr>
        <p:spPr>
          <a:xfrm>
            <a:off x="5590895" y="6075014"/>
            <a:ext cx="1449940" cy="855084"/>
          </a:xfrm>
          <a:prstGeom prst="rightArrow">
            <a:avLst>
              <a:gd name="adj1" fmla="val 64515"/>
              <a:gd name="adj2" fmla="val 52482"/>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a:solidFill>
                  <a:srgbClr val="FFFFFF"/>
                </a:solidFill>
              </a:defRPr>
            </a:lvl1pPr>
          </a:lstStyle>
          <a:p>
            <a:r>
              <a:t>instability</a:t>
            </a:r>
          </a:p>
        </p:txBody>
      </p:sp>
      <p:sp>
        <p:nvSpPr>
          <p:cNvPr id="600"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601"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602" name="long barotropic  Rossby waves (ZJ-like)"/>
          <p:cNvSpPr txBox="1"/>
          <p:nvPr/>
        </p:nvSpPr>
        <p:spPr>
          <a:xfrm>
            <a:off x="7058079" y="6048068"/>
            <a:ext cx="1586383" cy="908976"/>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br/>
            <a:r>
              <a:t>(ZJ-like)</a:t>
            </a:r>
          </a:p>
        </p:txBody>
      </p:sp>
      <p:sp>
        <p:nvSpPr>
          <p:cNvPr id="603" name="2 theories developed  for homogeneous fluids  and at mid-latitudes."/>
          <p:cNvSpPr txBox="1"/>
          <p:nvPr/>
        </p:nvSpPr>
        <p:spPr>
          <a:xfrm>
            <a:off x="9604579" y="6415988"/>
            <a:ext cx="2587067"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2 theories developed </a:t>
            </a:r>
            <a:br/>
            <a:r>
              <a:t>for homogeneous fluids </a:t>
            </a:r>
            <a:br/>
            <a:r>
              <a:t>and at mid-latitudes.</a:t>
            </a:r>
          </a:p>
        </p:txBody>
      </p:sp>
      <p:sp>
        <p:nvSpPr>
          <p:cNvPr id="604"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sp>
        <p:nvSpPr>
          <p:cNvPr id="605" name="Need of assessing realistically the deep energy sources in the ocean to discriminate the process at play."/>
          <p:cNvSpPr txBox="1"/>
          <p:nvPr/>
        </p:nvSpPr>
        <p:spPr>
          <a:xfrm>
            <a:off x="2547128" y="7688322"/>
            <a:ext cx="3072706"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of assessing realistically the deep energy sources in the ocean to discriminate the process at play.</a:t>
            </a:r>
          </a:p>
        </p:txBody>
      </p:sp>
      <p:pic>
        <p:nvPicPr>
          <p:cNvPr id="606"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607"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grpSp>
        <p:nvGrpSpPr>
          <p:cNvPr id="622" name="Grouper"/>
          <p:cNvGrpSpPr/>
          <p:nvPr/>
        </p:nvGrpSpPr>
        <p:grpSpPr>
          <a:xfrm>
            <a:off x="1196194" y="1747483"/>
            <a:ext cx="10612412" cy="1918531"/>
            <a:chOff x="0" y="0"/>
            <a:chExt cx="10612410" cy="1918530"/>
          </a:xfrm>
        </p:grpSpPr>
        <p:pic>
          <p:nvPicPr>
            <p:cNvPr id="608"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609"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610"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11"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612"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613"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14"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15"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616"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617"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618"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619"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620"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621"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Flèche"/>
          <p:cNvSpPr/>
          <p:nvPr/>
        </p:nvSpPr>
        <p:spPr>
          <a:xfrm rot="5400000">
            <a:off x="3919227" y="5136824"/>
            <a:ext cx="4584338"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25" name="Flèche"/>
          <p:cNvSpPr/>
          <p:nvPr/>
        </p:nvSpPr>
        <p:spPr>
          <a:xfrm rot="5400000">
            <a:off x="2727423" y="5414314"/>
            <a:ext cx="4030066"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26" name="Existing theories for deep zonal jets formation"/>
          <p:cNvSpPr txBox="1">
            <a:spLocks noGrp="1"/>
          </p:cNvSpPr>
          <p:nvPr>
            <p:ph type="title" idx="4294967295"/>
          </p:nvPr>
        </p:nvSpPr>
        <p:spPr>
          <a:xfrm>
            <a:off x="-44996" y="196426"/>
            <a:ext cx="13094792"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627" name="Interpretation in terms of cascade of mechanisms (Ménesguen et al. 2019)"/>
          <p:cNvSpPr txBox="1"/>
          <p:nvPr/>
        </p:nvSpPr>
        <p:spPr>
          <a:xfrm>
            <a:off x="217398" y="1031036"/>
            <a:ext cx="773216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Interpretation in terms of cascade of mechanisms (</a:t>
            </a:r>
            <a:r>
              <a:rPr i="1"/>
              <a:t>Ménesguen et al. 2019</a:t>
            </a:r>
            <a:r>
              <a:t>) </a:t>
            </a:r>
          </a:p>
        </p:txBody>
      </p:sp>
      <p:sp>
        <p:nvSpPr>
          <p:cNvPr id="628" name="Gill (1974)"/>
          <p:cNvSpPr txBox="1"/>
          <p:nvPr/>
        </p:nvSpPr>
        <p:spPr>
          <a:xfrm>
            <a:off x="1716307" y="6330855"/>
            <a:ext cx="1017525" cy="324512"/>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Gill (1974)</a:t>
            </a:r>
          </a:p>
        </p:txBody>
      </p:sp>
      <p:sp>
        <p:nvSpPr>
          <p:cNvPr id="629"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630" name="(wave instability)"/>
          <p:cNvSpPr txBox="1"/>
          <p:nvPr/>
        </p:nvSpPr>
        <p:spPr>
          <a:xfrm>
            <a:off x="1422987" y="6693132"/>
            <a:ext cx="160416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(wave instability)</a:t>
            </a:r>
          </a:p>
        </p:txBody>
      </p:sp>
      <p:sp>
        <p:nvSpPr>
          <p:cNvPr id="631"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632"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633" name="short barotropic  Rossby waves"/>
          <p:cNvSpPr txBox="1"/>
          <p:nvPr/>
        </p:nvSpPr>
        <p:spPr>
          <a:xfrm>
            <a:off x="3913501" y="6175214"/>
            <a:ext cx="1657910"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p>
        </p:txBody>
      </p:sp>
      <p:sp>
        <p:nvSpPr>
          <p:cNvPr id="634" name="instability"/>
          <p:cNvSpPr/>
          <p:nvPr/>
        </p:nvSpPr>
        <p:spPr>
          <a:xfrm>
            <a:off x="5590895" y="6075014"/>
            <a:ext cx="1449940" cy="855084"/>
          </a:xfrm>
          <a:prstGeom prst="rightArrow">
            <a:avLst>
              <a:gd name="adj1" fmla="val 64515"/>
              <a:gd name="adj2" fmla="val 52482"/>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a:solidFill>
                  <a:srgbClr val="FFFFFF"/>
                </a:solidFill>
              </a:defRPr>
            </a:lvl1pPr>
          </a:lstStyle>
          <a:p>
            <a:r>
              <a:t>instability</a:t>
            </a:r>
          </a:p>
        </p:txBody>
      </p:sp>
      <p:sp>
        <p:nvSpPr>
          <p:cNvPr id="635"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636"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637" name="long barotropic  Rossby waves (ZJ-like)"/>
          <p:cNvSpPr txBox="1"/>
          <p:nvPr/>
        </p:nvSpPr>
        <p:spPr>
          <a:xfrm>
            <a:off x="7058079" y="6048068"/>
            <a:ext cx="1586383" cy="908976"/>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br/>
            <a:r>
              <a:t>(ZJ-like)</a:t>
            </a:r>
          </a:p>
        </p:txBody>
      </p:sp>
      <p:sp>
        <p:nvSpPr>
          <p:cNvPr id="638" name="2 theories developed  for homogeneous fluids  and at mid-latitudes."/>
          <p:cNvSpPr txBox="1"/>
          <p:nvPr/>
        </p:nvSpPr>
        <p:spPr>
          <a:xfrm>
            <a:off x="9604579" y="6415988"/>
            <a:ext cx="2587067"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2 theories developed </a:t>
            </a:r>
            <a:br/>
            <a:r>
              <a:t>for homogeneous fluids </a:t>
            </a:r>
            <a:br/>
            <a:r>
              <a:t>and at mid-latitudes.</a:t>
            </a:r>
          </a:p>
        </p:txBody>
      </p:sp>
      <p:sp>
        <p:nvSpPr>
          <p:cNvPr id="639"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sp>
        <p:nvSpPr>
          <p:cNvPr id="640" name="Need of assessing realistically the deep energy sources in the ocean to discriminate the process at play."/>
          <p:cNvSpPr txBox="1"/>
          <p:nvPr/>
        </p:nvSpPr>
        <p:spPr>
          <a:xfrm>
            <a:off x="2547128" y="7688322"/>
            <a:ext cx="3072706"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of assessing realistically the deep energy sources in the ocean to discriminate the process at play.</a:t>
            </a:r>
          </a:p>
        </p:txBody>
      </p:sp>
      <p:sp>
        <p:nvSpPr>
          <p:cNvPr id="641" name="Need to validate the relevance of these processes at the equator and low latitudes"/>
          <p:cNvSpPr txBox="1"/>
          <p:nvPr/>
        </p:nvSpPr>
        <p:spPr>
          <a:xfrm>
            <a:off x="5678463" y="7688322"/>
            <a:ext cx="2874073"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to validate the relevance of these processes at the equator and low latitudes</a:t>
            </a:r>
          </a:p>
        </p:txBody>
      </p:sp>
      <p:pic>
        <p:nvPicPr>
          <p:cNvPr id="642"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643"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grpSp>
        <p:nvGrpSpPr>
          <p:cNvPr id="658" name="Grouper"/>
          <p:cNvGrpSpPr/>
          <p:nvPr/>
        </p:nvGrpSpPr>
        <p:grpSpPr>
          <a:xfrm>
            <a:off x="1196194" y="1747483"/>
            <a:ext cx="10612412" cy="1918531"/>
            <a:chOff x="0" y="0"/>
            <a:chExt cx="10612410" cy="1918530"/>
          </a:xfrm>
        </p:grpSpPr>
        <p:pic>
          <p:nvPicPr>
            <p:cNvPr id="644"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645"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646"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47"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648"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649"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50"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51"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652"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653"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654"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655"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656"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657"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Flèche"/>
          <p:cNvSpPr/>
          <p:nvPr/>
        </p:nvSpPr>
        <p:spPr>
          <a:xfrm rot="5400000">
            <a:off x="3919227" y="5136824"/>
            <a:ext cx="4584338"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61" name="Flèche"/>
          <p:cNvSpPr/>
          <p:nvPr/>
        </p:nvSpPr>
        <p:spPr>
          <a:xfrm rot="5400000">
            <a:off x="2727423" y="5414314"/>
            <a:ext cx="4030066"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62" name="Existing theories for deep zonal jets formation"/>
          <p:cNvSpPr txBox="1">
            <a:spLocks noGrp="1"/>
          </p:cNvSpPr>
          <p:nvPr>
            <p:ph type="title" idx="4294967295"/>
          </p:nvPr>
        </p:nvSpPr>
        <p:spPr>
          <a:xfrm>
            <a:off x="-12573" y="196426"/>
            <a:ext cx="13029946"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663" name="Interpretation in terms of cascade of mechanisms (Ménesguen et al. 2019)"/>
          <p:cNvSpPr txBox="1"/>
          <p:nvPr/>
        </p:nvSpPr>
        <p:spPr>
          <a:xfrm>
            <a:off x="756375" y="1258983"/>
            <a:ext cx="6885738"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Interpretation in terms of cascade of mechanisms (</a:t>
            </a:r>
            <a:r>
              <a:rPr i="1"/>
              <a:t>Ménesguen et al. 2019</a:t>
            </a:r>
            <a:r>
              <a:t>) </a:t>
            </a:r>
          </a:p>
        </p:txBody>
      </p:sp>
      <p:sp>
        <p:nvSpPr>
          <p:cNvPr id="664" name="Gill (1974)"/>
          <p:cNvSpPr txBox="1"/>
          <p:nvPr/>
        </p:nvSpPr>
        <p:spPr>
          <a:xfrm>
            <a:off x="1716307" y="6330855"/>
            <a:ext cx="1017525" cy="324512"/>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Gill (1974)</a:t>
            </a:r>
          </a:p>
        </p:txBody>
      </p:sp>
      <p:sp>
        <p:nvSpPr>
          <p:cNvPr id="665"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666" name="(wave instability)"/>
          <p:cNvSpPr txBox="1"/>
          <p:nvPr/>
        </p:nvSpPr>
        <p:spPr>
          <a:xfrm>
            <a:off x="1422987" y="6693132"/>
            <a:ext cx="160416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(wave instability)</a:t>
            </a:r>
          </a:p>
        </p:txBody>
      </p:sp>
      <p:sp>
        <p:nvSpPr>
          <p:cNvPr id="667"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668"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669" name="short barotropic  Rossby waves"/>
          <p:cNvSpPr txBox="1"/>
          <p:nvPr/>
        </p:nvSpPr>
        <p:spPr>
          <a:xfrm>
            <a:off x="3913501" y="6175214"/>
            <a:ext cx="1657910"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p>
        </p:txBody>
      </p:sp>
      <p:sp>
        <p:nvSpPr>
          <p:cNvPr id="670" name="instability"/>
          <p:cNvSpPr/>
          <p:nvPr/>
        </p:nvSpPr>
        <p:spPr>
          <a:xfrm>
            <a:off x="5590895" y="6075014"/>
            <a:ext cx="1449940" cy="855084"/>
          </a:xfrm>
          <a:prstGeom prst="rightArrow">
            <a:avLst>
              <a:gd name="adj1" fmla="val 64515"/>
              <a:gd name="adj2" fmla="val 52482"/>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a:solidFill>
                  <a:srgbClr val="FFFFFF"/>
                </a:solidFill>
              </a:defRPr>
            </a:lvl1pPr>
          </a:lstStyle>
          <a:p>
            <a:r>
              <a:t>instability</a:t>
            </a:r>
          </a:p>
        </p:txBody>
      </p:sp>
      <p:sp>
        <p:nvSpPr>
          <p:cNvPr id="671"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672"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673" name="long barotropic  Rossby waves (ZJ-like)"/>
          <p:cNvSpPr txBox="1"/>
          <p:nvPr/>
        </p:nvSpPr>
        <p:spPr>
          <a:xfrm>
            <a:off x="7058079" y="6048068"/>
            <a:ext cx="1586383" cy="908976"/>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br/>
            <a:r>
              <a:t>(ZJ-like)</a:t>
            </a:r>
          </a:p>
        </p:txBody>
      </p:sp>
      <p:sp>
        <p:nvSpPr>
          <p:cNvPr id="674"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sp>
        <p:nvSpPr>
          <p:cNvPr id="675" name="Need of assessing realistically the deep energy sources in the ocean to discriminate the process at play."/>
          <p:cNvSpPr txBox="1"/>
          <p:nvPr/>
        </p:nvSpPr>
        <p:spPr>
          <a:xfrm>
            <a:off x="2547128" y="7688322"/>
            <a:ext cx="3072706"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of assessing realistically the deep energy sources in the ocean to discriminate the process at play.</a:t>
            </a:r>
          </a:p>
        </p:txBody>
      </p:sp>
      <p:sp>
        <p:nvSpPr>
          <p:cNvPr id="676" name="Need to validate the relevance of these processes at the equator and low latitudes"/>
          <p:cNvSpPr txBox="1"/>
          <p:nvPr/>
        </p:nvSpPr>
        <p:spPr>
          <a:xfrm>
            <a:off x="5678463" y="7688322"/>
            <a:ext cx="2874073"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to validate the relevance of these processes at the equator and low latitudes</a:t>
            </a:r>
          </a:p>
        </p:txBody>
      </p:sp>
      <p:pic>
        <p:nvPicPr>
          <p:cNvPr id="677"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678"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sp>
        <p:nvSpPr>
          <p:cNvPr id="679" name="Rectangle"/>
          <p:cNvSpPr/>
          <p:nvPr/>
        </p:nvSpPr>
        <p:spPr>
          <a:xfrm>
            <a:off x="707886" y="4188743"/>
            <a:ext cx="8287024" cy="1619383"/>
          </a:xfrm>
          <a:prstGeom prst="rect">
            <a:avLst/>
          </a:prstGeom>
          <a:ln w="635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694" name="Grouper"/>
          <p:cNvGrpSpPr/>
          <p:nvPr/>
        </p:nvGrpSpPr>
        <p:grpSpPr>
          <a:xfrm>
            <a:off x="1196194" y="1747483"/>
            <a:ext cx="10612412" cy="1918531"/>
            <a:chOff x="0" y="0"/>
            <a:chExt cx="10612410" cy="1918530"/>
          </a:xfrm>
        </p:grpSpPr>
        <p:pic>
          <p:nvPicPr>
            <p:cNvPr id="680"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681"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682"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3"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684"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685"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6"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687"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688"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689"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690"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691"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692"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693"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
        <p:nvSpPr>
          <p:cNvPr id="695" name="2 theories developed  for homogeneous fluids  and at mid-latitudes."/>
          <p:cNvSpPr txBox="1"/>
          <p:nvPr/>
        </p:nvSpPr>
        <p:spPr>
          <a:xfrm>
            <a:off x="9604579" y="6415988"/>
            <a:ext cx="2587067"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2 theories developed </a:t>
            </a:r>
            <a:br/>
            <a:r>
              <a:t>for homogeneous fluids </a:t>
            </a:r>
            <a:br/>
            <a:r>
              <a:t>and at mid-latitudes.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97"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000000"/>
                        </a:solidFill>
                        <a:latin typeface="Cambria Math" panose="02040503050406030204" pitchFamily="18" charset="0"/>
                      </a:rPr>
                      <m:t>⇒</m:t>
                    </m:r>
                  </m:oMath>
                </a14:m>
                <a:r>
                  <a:t> </a:t>
                </a:r>
                <a:r>
                  <a:rPr i="1"/>
                  <a:t>What dynamics are present at depth?</a:t>
                </a:r>
                <a:br/>
                <a:br/>
                <a:r>
                  <a:rPr>
                    <a:solidFill>
                      <a:srgbClr val="D5D5D5"/>
                    </a:solidFill>
                  </a:rPr>
                  <a:t>b. Observation of variability at depth: Deep Equatorial Intra-seasonal Variability (DEIV)</a:t>
                </a:r>
                <a:br>
                  <a:rPr>
                    <a:solidFill>
                      <a:srgbClr val="D5D5D5"/>
                    </a:solidFill>
                  </a:rPr>
                </a:br>
                <a:br>
                  <a:rPr>
                    <a:solidFill>
                      <a:srgbClr val="D5D5D5"/>
                    </a:solidFill>
                  </a:rPr>
                </a:br>
                <a:r>
                  <a:rPr>
                    <a:solidFill>
                      <a:srgbClr val="D5D5D5"/>
                    </a:solidFill>
                  </a:rPr>
                  <a:t>c. Decay instability of waves present in the DEIV due to non-linear triadic interaction</a:t>
                </a:r>
                <a:br>
                  <a:rPr>
                    <a:solidFill>
                      <a:srgbClr val="D5D5D5"/>
                    </a:solidFill>
                  </a:rPr>
                </a:br>
                <a:br>
                  <a:rPr>
                    <a:solidFill>
                      <a:srgbClr val="D5D5D5"/>
                    </a:solidFill>
                  </a:rPr>
                </a:br>
                <a:r>
                  <a:rPr>
                    <a:solidFill>
                      <a:srgbClr val="D5D5D5"/>
                    </a:solidFill>
                  </a:rPr>
                  <a:t>d. Non-linear interactions, at the beginning of a cascade of mechanisms ultimately forming zonal jets.</a:t>
                </a:r>
                <a:br>
                  <a:rPr>
                    <a:solidFill>
                      <a:srgbClr val="D5D5D5"/>
                    </a:solidFill>
                  </a:rPr>
                </a:br>
                <a:endParaRPr>
                  <a:solidFill>
                    <a:srgbClr val="D5D5D5"/>
                  </a:solidFill>
                </a:endParaRPr>
              </a:p>
              <a:p>
                <a:pPr>
                  <a:defRPr sz="2000" b="1">
                    <a:solidFill>
                      <a:srgbClr val="D5D5D5"/>
                    </a:solidFill>
                  </a:defRPr>
                </a:pPr>
                <a:r>
                  <a:t>3. Perspectives &amp; conclusion</a:t>
                </a:r>
              </a:p>
            </p:txBody>
          </p:sp>
        </mc:Choice>
        <mc:Fallback>
          <p:sp>
            <p:nvSpPr>
              <p:cNvPr id="697"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698"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Inverse cascade in 2D geostrophic turbulence"/>
          <p:cNvSpPr txBox="1">
            <a:spLocks noGrp="1"/>
          </p:cNvSpPr>
          <p:nvPr>
            <p:ph type="title" idx="4294967295"/>
          </p:nvPr>
        </p:nvSpPr>
        <p:spPr>
          <a:xfrm>
            <a:off x="-19237" y="196426"/>
            <a:ext cx="13043274"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Inverse cascade in 2D geostrophic turbulence </a:t>
            </a:r>
          </a:p>
        </p:txBody>
      </p:sp>
      <p:pic>
        <p:nvPicPr>
          <p:cNvPr id="701" name="Capture d’écran 2025-10-14 à 11.41.57.png" descr="Capture d’écran 2025-10-14 à 11.41.57.png"/>
          <p:cNvPicPr>
            <a:picLocks noChangeAspect="1"/>
          </p:cNvPicPr>
          <p:nvPr/>
        </p:nvPicPr>
        <p:blipFill>
          <a:blip r:embed="rId2"/>
          <a:stretch>
            <a:fillRect/>
          </a:stretch>
        </p:blipFill>
        <p:spPr>
          <a:xfrm>
            <a:off x="7711555" y="918917"/>
            <a:ext cx="4953001" cy="3886201"/>
          </a:xfrm>
          <a:prstGeom prst="rect">
            <a:avLst/>
          </a:prstGeom>
          <a:ln w="12700">
            <a:miter lim="400000"/>
          </a:ln>
        </p:spPr>
      </p:pic>
      <p:pic>
        <p:nvPicPr>
          <p:cNvPr id="702" name="Capture d’écran 2025-10-14 à 11.47.48.png" descr="Capture d’écran 2025-10-14 à 11.47.48.png"/>
          <p:cNvPicPr>
            <a:picLocks noChangeAspect="1"/>
          </p:cNvPicPr>
          <p:nvPr/>
        </p:nvPicPr>
        <p:blipFill>
          <a:blip r:embed="rId3"/>
          <a:stretch>
            <a:fillRect/>
          </a:stretch>
        </p:blipFill>
        <p:spPr>
          <a:xfrm>
            <a:off x="1099667" y="5161638"/>
            <a:ext cx="3162301" cy="3149601"/>
          </a:xfrm>
          <a:prstGeom prst="rect">
            <a:avLst/>
          </a:prstGeom>
          <a:ln w="12700">
            <a:miter lim="400000"/>
          </a:ln>
        </p:spPr>
      </p:pic>
      <p:pic>
        <p:nvPicPr>
          <p:cNvPr id="703" name="Capture d’écran 2025-10-14 à 11.48.00.png" descr="Capture d’écran 2025-10-14 à 11.48.00.png"/>
          <p:cNvPicPr>
            <a:picLocks noChangeAspect="1"/>
          </p:cNvPicPr>
          <p:nvPr/>
        </p:nvPicPr>
        <p:blipFill>
          <a:blip r:embed="rId4"/>
          <a:stretch>
            <a:fillRect/>
          </a:stretch>
        </p:blipFill>
        <p:spPr>
          <a:xfrm>
            <a:off x="4927600" y="5161638"/>
            <a:ext cx="3149600" cy="3149601"/>
          </a:xfrm>
          <a:prstGeom prst="rect">
            <a:avLst/>
          </a:prstGeom>
          <a:ln w="12700">
            <a:miter lim="400000"/>
          </a:ln>
        </p:spPr>
      </p:pic>
      <p:pic>
        <p:nvPicPr>
          <p:cNvPr id="704" name="Capture d’écran 2025-10-14 à 11.48.19.png" descr="Capture d’écran 2025-10-14 à 11.48.19.png"/>
          <p:cNvPicPr>
            <a:picLocks noChangeAspect="1"/>
          </p:cNvPicPr>
          <p:nvPr/>
        </p:nvPicPr>
        <p:blipFill>
          <a:blip r:embed="rId5"/>
          <a:stretch>
            <a:fillRect/>
          </a:stretch>
        </p:blipFill>
        <p:spPr>
          <a:xfrm>
            <a:off x="8742832" y="5174338"/>
            <a:ext cx="3149601" cy="3124201"/>
          </a:xfrm>
          <a:prstGeom prst="rect">
            <a:avLst/>
          </a:prstGeom>
          <a:ln w="12700">
            <a:miter lim="400000"/>
          </a:ln>
        </p:spPr>
      </p:pic>
      <p:sp>
        <p:nvSpPr>
          <p:cNvPr id="705" name="Free evolution of vorticity in a doubly periodic square domain, obeying (1) with a weak viscous term on the righthandside."/>
          <p:cNvSpPr txBox="1"/>
          <p:nvPr/>
        </p:nvSpPr>
        <p:spPr>
          <a:xfrm>
            <a:off x="310641" y="8299815"/>
            <a:ext cx="12384178"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Free evolution of vorticity in a doubly periodic square domain, obeying (1) with a weak viscous term on the righthandside.</a:t>
            </a:r>
          </a:p>
        </p:txBody>
      </p:sp>
      <mc:AlternateContent xmlns:mc="http://schemas.openxmlformats.org/markup-compatibility/2006">
        <mc:Choice xmlns:a14="http://schemas.microsoft.com/office/drawing/2010/main" Requires="a14">
          <p:sp>
            <p:nvSpPr>
              <p:cNvPr id="706" name="In 2D, the vorticity equation is:  . (1)"/>
              <p:cNvSpPr txBox="1"/>
              <p:nvPr/>
            </p:nvSpPr>
            <p:spPr>
              <a:xfrm>
                <a:off x="698519" y="1603774"/>
                <a:ext cx="5770597" cy="70274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In 2D, the vorticity equation is: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𝜁</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𝐮</m:t>
                    </m:r>
                    <m:limUpp>
                      <m:limUppPr>
                        <m:ctrlPr>
                          <a:rPr sz="2150" i="1">
                            <a:solidFill>
                              <a:srgbClr val="000000"/>
                            </a:solidFill>
                            <a:latin typeface="Cambria Math" panose="02040503050406030204" pitchFamily="18" charset="0"/>
                          </a:rPr>
                        </m:ctrlPr>
                      </m:limUppPr>
                      <m:e>
                        <m:r>
                          <a:rPr sz="2150" i="1">
                            <a:solidFill>
                              <a:srgbClr val="000000"/>
                            </a:solidFill>
                            <a:latin typeface="Cambria Math" panose="02040503050406030204" pitchFamily="18" charset="0"/>
                          </a:rPr>
                          <m:t>𝛻</m:t>
                        </m:r>
                      </m:e>
                      <m:lim>
                        <m:r>
                          <a:rPr sz="2150" i="1">
                            <a:solidFill>
                              <a:srgbClr val="000000"/>
                            </a:solidFill>
                            <a:latin typeface="Cambria Math" panose="02040503050406030204" pitchFamily="18" charset="0"/>
                          </a:rPr>
                          <m:t>·</m:t>
                        </m:r>
                      </m:lim>
                    </m:limUpp>
                    <m:r>
                      <a:rPr sz="2150" i="1">
                        <a:solidFill>
                          <a:srgbClr val="000000"/>
                        </a:solidFill>
                        <a:latin typeface="Cambria Math" panose="02040503050406030204" pitchFamily="18" charset="0"/>
                      </a:rPr>
                      <m:t>𝜁</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𝜈</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𝜁</m:t>
                    </m:r>
                  </m:oMath>
                </a14:m>
                <a:r>
                  <a:t>. (1)</a:t>
                </a:r>
              </a:p>
            </p:txBody>
          </p:sp>
        </mc:Choice>
        <mc:Fallback>
          <p:sp>
            <p:nvSpPr>
              <p:cNvPr id="706" name="In 2D, the vorticity equation is:  . (1)"/>
              <p:cNvSpPr txBox="1">
                <a:spLocks noRot="1" noChangeAspect="1" noMove="1" noResize="1" noEditPoints="1" noAdjustHandles="1" noChangeArrowheads="1" noChangeShapeType="1" noTextEdit="1"/>
              </p:cNvSpPr>
              <p:nvPr/>
            </p:nvSpPr>
            <p:spPr>
              <a:xfrm>
                <a:off x="698519" y="1603774"/>
                <a:ext cx="5770597" cy="702749"/>
              </a:xfrm>
              <a:prstGeom prst="rect">
                <a:avLst/>
              </a:prstGeom>
              <a:blipFill>
                <a:blip r:embed="rId6"/>
                <a:stretch>
                  <a:fillRect l="-153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707" name="Vallis, Book 2017"/>
          <p:cNvSpPr txBox="1"/>
          <p:nvPr/>
        </p:nvSpPr>
        <p:spPr>
          <a:xfrm>
            <a:off x="10736321" y="9027876"/>
            <a:ext cx="1850289"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Vallis, Book 2017</a:t>
            </a:r>
          </a:p>
        </p:txBody>
      </p:sp>
      <p:sp>
        <p:nvSpPr>
          <p:cNvPr id="708" name="Ligne"/>
          <p:cNvSpPr/>
          <p:nvPr/>
        </p:nvSpPr>
        <p:spPr>
          <a:xfrm>
            <a:off x="2850661" y="5064824"/>
            <a:ext cx="7303477" cy="1"/>
          </a:xfrm>
          <a:prstGeom prst="line">
            <a:avLst/>
          </a:prstGeom>
          <a:ln w="25400">
            <a:solidFill>
              <a:srgbClr val="000000"/>
            </a:solidFill>
            <a:miter lim="400000"/>
            <a:tailEnd type="triangle"/>
          </a:ln>
        </p:spPr>
        <p:txBody>
          <a:bodyPr lIns="50800" tIns="50800" rIns="50800" bIns="50800" anchor="ctr"/>
          <a:lstStyle/>
          <a:p>
            <a:endParaRPr/>
          </a:p>
        </p:txBody>
      </p:sp>
      <p:sp>
        <p:nvSpPr>
          <p:cNvPr id="709" name="Time: inverse cascade of energy"/>
          <p:cNvSpPr txBox="1"/>
          <p:nvPr/>
        </p:nvSpPr>
        <p:spPr>
          <a:xfrm>
            <a:off x="4797272" y="4689500"/>
            <a:ext cx="34102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Time: inverse cascade of energy</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11" name="Inverse cascade in 2D geostrophic turbulence on a  -plane. Rhines-scale"/>
              <p:cNvSpPr txBox="1">
                <a:spLocks noGrp="1"/>
              </p:cNvSpPr>
              <p:nvPr>
                <p:ph type="title" idx="4294967295"/>
              </p:nvPr>
            </p:nvSpPr>
            <p:spPr>
              <a:xfrm>
                <a:off x="-77217" y="196426"/>
                <a:ext cx="13159234" cy="492763"/>
              </a:xfrm>
              <a:prstGeom prst="rect">
                <a:avLst/>
              </a:prstGeom>
              <a:solidFill>
                <a:schemeClr val="accent1">
                  <a:hueOff val="114395"/>
                  <a:lumOff val="-24975"/>
                </a:schemeClr>
              </a:solidFill>
            </p:spPr>
            <p:txBody>
              <a:bodyPr/>
              <a:lstStyle/>
              <a:p>
                <a:pPr algn="ctr" defTabSz="587022">
                  <a:lnSpc>
                    <a:spcPct val="100000"/>
                  </a:lnSpc>
                  <a:defRPr sz="2400" b="0" spc="0">
                    <a:solidFill>
                      <a:srgbClr val="FFFFFF"/>
                    </a:solidFill>
                  </a:defRPr>
                </a:pPr>
                <a:r>
                  <a:t>Inverse cascade in 2D geostrophic turbulence on a </a:t>
                </a:r>
                <a14:m>
                  <m:oMath xmlns:m="http://schemas.openxmlformats.org/officeDocument/2006/math">
                    <m:r>
                      <a:rPr sz="2600" i="1">
                        <a:solidFill>
                          <a:srgbClr val="FEFFFE"/>
                        </a:solidFill>
                        <a:latin typeface="Cambria Math" panose="02040503050406030204" pitchFamily="18" charset="0"/>
                      </a:rPr>
                      <m:t>𝛽</m:t>
                    </m:r>
                  </m:oMath>
                </a14:m>
                <a:r>
                  <a:t>-plane. Rhines-scale </a:t>
                </a:r>
              </a:p>
            </p:txBody>
          </p:sp>
        </mc:Choice>
        <mc:Fallback>
          <p:sp>
            <p:nvSpPr>
              <p:cNvPr id="711" name="Inverse cascade in 2D geostrophic turbulence on a  -plane. Rhines-scale"/>
              <p:cNvSpPr txBox="1">
                <a:spLocks noGrp="1" noRot="1" noChangeAspect="1" noMove="1" noResize="1" noEditPoints="1" noAdjustHandles="1" noChangeArrowheads="1" noChangeShapeType="1" noTextEdit="1"/>
              </p:cNvSpPr>
              <p:nvPr>
                <p:ph type="title" idx="4294967295"/>
              </p:nvPr>
            </p:nvSpPr>
            <p:spPr>
              <a:xfrm>
                <a:off x="-77217" y="196426"/>
                <a:ext cx="13159234" cy="492763"/>
              </a:xfrm>
              <a:prstGeom prst="rect">
                <a:avLst/>
              </a:prstGeom>
              <a:blipFill>
                <a:blip r:embed="rId3"/>
                <a:stretch>
                  <a:fillRect t="-7500" b="-250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12" name="2D advection of potential vorticity:  . (1)…"/>
              <p:cNvSpPr txBox="1"/>
              <p:nvPr/>
            </p:nvSpPr>
            <p:spPr>
              <a:xfrm>
                <a:off x="527019" y="882240"/>
                <a:ext cx="10219385" cy="322052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2D advection of potential vorticity: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𝜁</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𝐮</m:t>
                    </m:r>
                    <m:limUpp>
                      <m:limUppPr>
                        <m:ctrlPr>
                          <a:rPr sz="2150" i="1">
                            <a:solidFill>
                              <a:srgbClr val="000000"/>
                            </a:solidFill>
                            <a:latin typeface="Cambria Math" panose="02040503050406030204" pitchFamily="18" charset="0"/>
                          </a:rPr>
                        </m:ctrlPr>
                      </m:limUppPr>
                      <m:e>
                        <m:r>
                          <a:rPr sz="2150" i="1">
                            <a:solidFill>
                              <a:srgbClr val="000000"/>
                            </a:solidFill>
                            <a:latin typeface="Cambria Math" panose="02040503050406030204" pitchFamily="18" charset="0"/>
                          </a:rPr>
                          <m:t>𝛻</m:t>
                        </m:r>
                      </m:e>
                      <m:lim>
                        <m:r>
                          <a:rPr sz="2150" i="1">
                            <a:solidFill>
                              <a:srgbClr val="000000"/>
                            </a:solidFill>
                            <a:latin typeface="Cambria Math" panose="02040503050406030204" pitchFamily="18" charset="0"/>
                          </a:rPr>
                          <m:t>·</m:t>
                        </m:r>
                      </m:lim>
                    </m:limUpp>
                    <m:r>
                      <a:rPr sz="2150" i="1">
                        <a:solidFill>
                          <a:srgbClr val="000000"/>
                        </a:solidFill>
                        <a:latin typeface="Cambria Math" panose="02040503050406030204" pitchFamily="18" charset="0"/>
                      </a:rPr>
                      <m:t>𝜁</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𝑣</m:t>
                    </m:r>
                    <m:r>
                      <a:rPr sz="2150" i="1">
                        <a:solidFill>
                          <a:srgbClr val="000000"/>
                        </a:solidFill>
                        <a:latin typeface="Cambria Math" panose="02040503050406030204" pitchFamily="18" charset="0"/>
                      </a:rPr>
                      <m:t>=0</m:t>
                    </m:r>
                  </m:oMath>
                </a14:m>
                <a:r>
                  <a:t>. (1)</a:t>
                </a:r>
              </a:p>
              <a:p>
                <a:pPr>
                  <a:defRPr sz="1800"/>
                </a:pPr>
                <a:r>
                  <a:t>Order of magnitudes: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𝐿𝑇</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𝑈</m:t>
                            </m:r>
                          </m:e>
                          <m:sup>
                            <m:r>
                              <a:rPr sz="2150" i="1">
                                <a:solidFill>
                                  <a:srgbClr val="000000"/>
                                </a:solidFill>
                                <a:latin typeface="Cambria Math" panose="02040503050406030204" pitchFamily="18" charset="0"/>
                              </a:rPr>
                              <m:t>2</m:t>
                            </m:r>
                          </m:sup>
                        </m:sSup>
                      </m:num>
                      <m:den>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𝐿</m:t>
                            </m:r>
                          </m:e>
                          <m:sup>
                            <m:r>
                              <a:rPr sz="2150" i="1">
                                <a:solidFill>
                                  <a:srgbClr val="000000"/>
                                </a:solidFill>
                                <a:latin typeface="Cambria Math" panose="02040503050406030204" pitchFamily="18" charset="0"/>
                              </a:rPr>
                              <m:t>2</m:t>
                            </m:r>
                          </m:sup>
                        </m:sSup>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𝑈</m:t>
                    </m:r>
                  </m:oMath>
                </a14:m>
                <a:r>
                  <a:t>,</a:t>
                </a:r>
              </a:p>
              <a:p>
                <a:pPr>
                  <a:defRPr sz="1800"/>
                </a:pPr>
                <a:r>
                  <a:t>For large scales the </a:t>
                </a:r>
                <a14:m>
                  <m:oMath xmlns:m="http://schemas.openxmlformats.org/officeDocument/2006/math">
                    <m:r>
                      <a:rPr sz="2150" i="1">
                        <a:solidFill>
                          <a:srgbClr val="000000"/>
                        </a:solidFill>
                        <a:latin typeface="Cambria Math" panose="02040503050406030204" pitchFamily="18" charset="0"/>
                      </a:rPr>
                      <m:t>𝛽</m:t>
                    </m:r>
                  </m:oMath>
                </a14:m>
                <a:r>
                  <a:t>-term will be dominant, and at smaller scales the advective term is dominant. </a:t>
                </a:r>
                <a:br/>
                <a:r>
                  <a:t>The crossover scale, or the ‘Rhines-scale’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𝛽</m:t>
                        </m:r>
                      </m:sub>
                    </m:sSub>
                  </m:oMath>
                </a14:m>
                <a:r>
                  <a:t>, is given by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𝛽</m:t>
                        </m:r>
                      </m:sub>
                    </m:sSub>
                    <m:r>
                      <a:rPr sz="2150" i="1">
                        <a:solidFill>
                          <a:srgbClr val="000000"/>
                        </a:solidFill>
                        <a:latin typeface="Cambria Math" panose="02040503050406030204" pitchFamily="18" charset="0"/>
                      </a:rPr>
                      <m:t>=</m:t>
                    </m:r>
                    <m:rad>
                      <m:radPr>
                        <m:degHide m:val="on"/>
                        <m:ctrlPr>
                          <a:rPr sz="2150" i="1">
                            <a:solidFill>
                              <a:srgbClr val="000000"/>
                            </a:solidFill>
                            <a:latin typeface="Cambria Math" panose="02040503050406030204" pitchFamily="18" charset="0"/>
                          </a:rPr>
                        </m:ctrlPr>
                      </m:radPr>
                      <m:deg/>
                      <m:e>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𝛽</m:t>
                            </m:r>
                          </m:den>
                        </m:f>
                      </m:e>
                    </m:rad>
                  </m:oMath>
                </a14:m>
                <a:r>
                  <a:t>.</a:t>
                </a:r>
              </a:p>
            </p:txBody>
          </p:sp>
        </mc:Choice>
        <mc:Fallback>
          <p:sp>
            <p:nvSpPr>
              <p:cNvPr id="712" name="2D advection of potential vorticity:  . (1)…"/>
              <p:cNvSpPr txBox="1">
                <a:spLocks noRot="1" noChangeAspect="1" noMove="1" noResize="1" noEditPoints="1" noAdjustHandles="1" noChangeArrowheads="1" noChangeShapeType="1" noTextEdit="1"/>
              </p:cNvSpPr>
              <p:nvPr/>
            </p:nvSpPr>
            <p:spPr>
              <a:xfrm>
                <a:off x="527019" y="882240"/>
                <a:ext cx="10219385" cy="3220523"/>
              </a:xfrm>
              <a:prstGeom prst="rect">
                <a:avLst/>
              </a:prstGeom>
              <a:blipFill>
                <a:blip r:embed="rId4"/>
                <a:stretch>
                  <a:fillRect l="-868" r="-99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8"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000000"/>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t>d. Non-linear interactions, at the beginning of a cascade of mechanisms ultimately forming zonal jets.</a:t>
                </a:r>
                <a:br/>
                <a:endParaRPr/>
              </a:p>
              <a:p>
                <a:pPr>
                  <a:defRPr sz="2000" b="1"/>
                </a:pPr>
                <a:r>
                  <a:t>3. Perspectives &amp; conclusion</a:t>
                </a:r>
              </a:p>
            </p:txBody>
          </p:sp>
        </mc:Choice>
        <mc:Fallback>
          <p:sp>
            <p:nvSpPr>
              <p:cNvPr id="198"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99"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16" name="Inverse cascade in 2D geostrophic turbulence on a  -plane. Rhines-scale"/>
              <p:cNvSpPr txBox="1">
                <a:spLocks noGrp="1"/>
              </p:cNvSpPr>
              <p:nvPr>
                <p:ph type="title" idx="4294967295"/>
              </p:nvPr>
            </p:nvSpPr>
            <p:spPr>
              <a:xfrm>
                <a:off x="-77217" y="196426"/>
                <a:ext cx="13159234" cy="492763"/>
              </a:xfrm>
              <a:prstGeom prst="rect">
                <a:avLst/>
              </a:prstGeom>
              <a:solidFill>
                <a:schemeClr val="accent1">
                  <a:hueOff val="114395"/>
                  <a:lumOff val="-24975"/>
                </a:schemeClr>
              </a:solidFill>
            </p:spPr>
            <p:txBody>
              <a:bodyPr/>
              <a:lstStyle/>
              <a:p>
                <a:pPr algn="ctr" defTabSz="587022">
                  <a:lnSpc>
                    <a:spcPct val="100000"/>
                  </a:lnSpc>
                  <a:defRPr sz="2400" b="0" spc="0">
                    <a:solidFill>
                      <a:srgbClr val="FFFFFF"/>
                    </a:solidFill>
                  </a:defRPr>
                </a:pPr>
                <a:r>
                  <a:t>Inverse cascade in 2D geostrophic turbulence on a </a:t>
                </a:r>
                <a14:m>
                  <m:oMath xmlns:m="http://schemas.openxmlformats.org/officeDocument/2006/math">
                    <m:r>
                      <a:rPr sz="2600" i="1">
                        <a:solidFill>
                          <a:srgbClr val="FEFFFE"/>
                        </a:solidFill>
                        <a:latin typeface="Cambria Math" panose="02040503050406030204" pitchFamily="18" charset="0"/>
                      </a:rPr>
                      <m:t>𝛽</m:t>
                    </m:r>
                  </m:oMath>
                </a14:m>
                <a:r>
                  <a:t>-plane. Rhines-scale </a:t>
                </a:r>
              </a:p>
            </p:txBody>
          </p:sp>
        </mc:Choice>
        <mc:Fallback>
          <p:sp>
            <p:nvSpPr>
              <p:cNvPr id="716" name="Inverse cascade in 2D geostrophic turbulence on a  -plane. Rhines-scale"/>
              <p:cNvSpPr txBox="1">
                <a:spLocks noGrp="1" noRot="1" noChangeAspect="1" noMove="1" noResize="1" noEditPoints="1" noAdjustHandles="1" noChangeArrowheads="1" noChangeShapeType="1" noTextEdit="1"/>
              </p:cNvSpPr>
              <p:nvPr>
                <p:ph type="title" idx="4294967295"/>
              </p:nvPr>
            </p:nvSpPr>
            <p:spPr>
              <a:xfrm>
                <a:off x="-77217" y="196426"/>
                <a:ext cx="13159234" cy="492763"/>
              </a:xfrm>
              <a:prstGeom prst="rect">
                <a:avLst/>
              </a:prstGeom>
              <a:blipFill>
                <a:blip r:embed="rId3"/>
                <a:stretch>
                  <a:fillRect t="-7500" b="-250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17" name="2D advection of potential vorticity:  . (1)…"/>
              <p:cNvSpPr txBox="1"/>
              <p:nvPr/>
            </p:nvSpPr>
            <p:spPr>
              <a:xfrm>
                <a:off x="527019" y="882240"/>
                <a:ext cx="10219385" cy="322052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2D advection of potential vorticity: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𝜁</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𝐮</m:t>
                    </m:r>
                    <m:limUpp>
                      <m:limUppPr>
                        <m:ctrlPr>
                          <a:rPr sz="2150" i="1">
                            <a:solidFill>
                              <a:srgbClr val="000000"/>
                            </a:solidFill>
                            <a:latin typeface="Cambria Math" panose="02040503050406030204" pitchFamily="18" charset="0"/>
                          </a:rPr>
                        </m:ctrlPr>
                      </m:limUppPr>
                      <m:e>
                        <m:r>
                          <a:rPr sz="2150" i="1">
                            <a:solidFill>
                              <a:srgbClr val="000000"/>
                            </a:solidFill>
                            <a:latin typeface="Cambria Math" panose="02040503050406030204" pitchFamily="18" charset="0"/>
                          </a:rPr>
                          <m:t>𝛻</m:t>
                        </m:r>
                      </m:e>
                      <m:lim>
                        <m:r>
                          <a:rPr sz="2150" i="1">
                            <a:solidFill>
                              <a:srgbClr val="000000"/>
                            </a:solidFill>
                            <a:latin typeface="Cambria Math" panose="02040503050406030204" pitchFamily="18" charset="0"/>
                          </a:rPr>
                          <m:t>·</m:t>
                        </m:r>
                      </m:lim>
                    </m:limUpp>
                    <m:r>
                      <a:rPr sz="2150" i="1">
                        <a:solidFill>
                          <a:srgbClr val="000000"/>
                        </a:solidFill>
                        <a:latin typeface="Cambria Math" panose="02040503050406030204" pitchFamily="18" charset="0"/>
                      </a:rPr>
                      <m:t>𝜁</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𝑣</m:t>
                    </m:r>
                    <m:r>
                      <a:rPr sz="2150" i="1">
                        <a:solidFill>
                          <a:srgbClr val="000000"/>
                        </a:solidFill>
                        <a:latin typeface="Cambria Math" panose="02040503050406030204" pitchFamily="18" charset="0"/>
                      </a:rPr>
                      <m:t>=0</m:t>
                    </m:r>
                  </m:oMath>
                </a14:m>
                <a:r>
                  <a:t>. (1)</a:t>
                </a:r>
              </a:p>
              <a:p>
                <a:pPr>
                  <a:defRPr sz="1800"/>
                </a:pPr>
                <a:r>
                  <a:t>Order of magnitudes: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𝐿𝑇</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𝑈</m:t>
                            </m:r>
                          </m:e>
                          <m:sup>
                            <m:r>
                              <a:rPr sz="2150" i="1">
                                <a:solidFill>
                                  <a:srgbClr val="000000"/>
                                </a:solidFill>
                                <a:latin typeface="Cambria Math" panose="02040503050406030204" pitchFamily="18" charset="0"/>
                              </a:rPr>
                              <m:t>2</m:t>
                            </m:r>
                          </m:sup>
                        </m:sSup>
                      </m:num>
                      <m:den>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𝐿</m:t>
                            </m:r>
                          </m:e>
                          <m:sup>
                            <m:r>
                              <a:rPr sz="2150" i="1">
                                <a:solidFill>
                                  <a:srgbClr val="000000"/>
                                </a:solidFill>
                                <a:latin typeface="Cambria Math" panose="02040503050406030204" pitchFamily="18" charset="0"/>
                              </a:rPr>
                              <m:t>2</m:t>
                            </m:r>
                          </m:sup>
                        </m:sSup>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𝑈</m:t>
                    </m:r>
                  </m:oMath>
                </a14:m>
                <a:r>
                  <a:t>,</a:t>
                </a:r>
              </a:p>
              <a:p>
                <a:pPr>
                  <a:defRPr sz="1800"/>
                </a:pPr>
                <a:r>
                  <a:t>For large scales the </a:t>
                </a:r>
                <a14:m>
                  <m:oMath xmlns:m="http://schemas.openxmlformats.org/officeDocument/2006/math">
                    <m:r>
                      <a:rPr sz="2150" i="1">
                        <a:solidFill>
                          <a:srgbClr val="000000"/>
                        </a:solidFill>
                        <a:latin typeface="Cambria Math" panose="02040503050406030204" pitchFamily="18" charset="0"/>
                      </a:rPr>
                      <m:t>𝛽</m:t>
                    </m:r>
                  </m:oMath>
                </a14:m>
                <a:r>
                  <a:t>-term will be dominant, and at smaller scales the advective term is dominant. </a:t>
                </a:r>
                <a:br/>
                <a:r>
                  <a:t>The crossover scale, or the ‘Rhines-scale’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𝛽</m:t>
                        </m:r>
                      </m:sub>
                    </m:sSub>
                  </m:oMath>
                </a14:m>
                <a:r>
                  <a:t>, is given by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𝛽</m:t>
                        </m:r>
                      </m:sub>
                    </m:sSub>
                    <m:r>
                      <a:rPr sz="2150" i="1">
                        <a:solidFill>
                          <a:srgbClr val="000000"/>
                        </a:solidFill>
                        <a:latin typeface="Cambria Math" panose="02040503050406030204" pitchFamily="18" charset="0"/>
                      </a:rPr>
                      <m:t>=</m:t>
                    </m:r>
                    <m:rad>
                      <m:radPr>
                        <m:degHide m:val="on"/>
                        <m:ctrlPr>
                          <a:rPr sz="2150" i="1">
                            <a:solidFill>
                              <a:srgbClr val="000000"/>
                            </a:solidFill>
                            <a:latin typeface="Cambria Math" panose="02040503050406030204" pitchFamily="18" charset="0"/>
                          </a:rPr>
                        </m:ctrlPr>
                      </m:radPr>
                      <m:deg/>
                      <m:e>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𝛽</m:t>
                            </m:r>
                          </m:den>
                        </m:f>
                      </m:e>
                    </m:rad>
                  </m:oMath>
                </a14:m>
                <a:r>
                  <a:t>.</a:t>
                </a:r>
              </a:p>
            </p:txBody>
          </p:sp>
        </mc:Choice>
        <mc:Fallback>
          <p:sp>
            <p:nvSpPr>
              <p:cNvPr id="717" name="2D advection of potential vorticity:  . (1)…"/>
              <p:cNvSpPr txBox="1">
                <a:spLocks noRot="1" noChangeAspect="1" noMove="1" noResize="1" noEditPoints="1" noAdjustHandles="1" noChangeArrowheads="1" noChangeShapeType="1" noTextEdit="1"/>
              </p:cNvSpPr>
              <p:nvPr/>
            </p:nvSpPr>
            <p:spPr>
              <a:xfrm>
                <a:off x="527019" y="882240"/>
                <a:ext cx="10219385" cy="3220523"/>
              </a:xfrm>
              <a:prstGeom prst="rect">
                <a:avLst/>
              </a:prstGeom>
              <a:blipFill>
                <a:blip r:embed="rId4"/>
                <a:stretch>
                  <a:fillRect l="-868" r="-99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718" name="Capture d’écran 2025-10-14 à 10.20.48.png" descr="Capture d’écran 2025-10-14 à 10.20.48.png"/>
          <p:cNvPicPr>
            <a:picLocks noChangeAspect="1"/>
          </p:cNvPicPr>
          <p:nvPr/>
        </p:nvPicPr>
        <p:blipFill>
          <a:blip r:embed="rId5"/>
          <a:stretch>
            <a:fillRect/>
          </a:stretch>
        </p:blipFill>
        <p:spPr>
          <a:xfrm>
            <a:off x="844918" y="4682128"/>
            <a:ext cx="3263901" cy="3251201"/>
          </a:xfrm>
          <a:prstGeom prst="rect">
            <a:avLst/>
          </a:prstGeom>
          <a:ln w="12700">
            <a:miter lim="400000"/>
          </a:ln>
        </p:spPr>
      </p:pic>
      <p:pic>
        <p:nvPicPr>
          <p:cNvPr id="719" name="Capture d’écran 2025-10-14 à 10.21.12.png" descr="Capture d’écran 2025-10-14 à 10.21.12.png"/>
          <p:cNvPicPr>
            <a:picLocks noChangeAspect="1"/>
          </p:cNvPicPr>
          <p:nvPr/>
        </p:nvPicPr>
        <p:blipFill>
          <a:blip r:embed="rId6"/>
          <a:stretch>
            <a:fillRect/>
          </a:stretch>
        </p:blipFill>
        <p:spPr>
          <a:xfrm>
            <a:off x="4876800" y="4683357"/>
            <a:ext cx="3251200" cy="3238501"/>
          </a:xfrm>
          <a:prstGeom prst="rect">
            <a:avLst/>
          </a:prstGeom>
          <a:ln w="12700">
            <a:miter lim="400000"/>
          </a:ln>
        </p:spPr>
      </p:pic>
      <p:pic>
        <p:nvPicPr>
          <p:cNvPr id="720" name="Capture d’écran 2025-10-14 à 10.21.31.png" descr="Capture d’écran 2025-10-14 à 10.21.31.png"/>
          <p:cNvPicPr>
            <a:picLocks noChangeAspect="1"/>
          </p:cNvPicPr>
          <p:nvPr/>
        </p:nvPicPr>
        <p:blipFill>
          <a:blip r:embed="rId7"/>
          <a:stretch>
            <a:fillRect/>
          </a:stretch>
        </p:blipFill>
        <p:spPr>
          <a:xfrm>
            <a:off x="8895981" y="4688478"/>
            <a:ext cx="3263901" cy="3238501"/>
          </a:xfrm>
          <a:prstGeom prst="rect">
            <a:avLst/>
          </a:prstGeom>
          <a:ln w="12700">
            <a:miter lim="400000"/>
          </a:ln>
        </p:spPr>
      </p:pic>
      <p:sp>
        <p:nvSpPr>
          <p:cNvPr id="721" name="t=0"/>
          <p:cNvSpPr txBox="1"/>
          <p:nvPr/>
        </p:nvSpPr>
        <p:spPr>
          <a:xfrm>
            <a:off x="1077565" y="7590606"/>
            <a:ext cx="413208"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t=0</a:t>
            </a:r>
          </a:p>
        </p:txBody>
      </p:sp>
      <p:sp>
        <p:nvSpPr>
          <p:cNvPr id="722" name="t=50"/>
          <p:cNvSpPr txBox="1"/>
          <p:nvPr/>
        </p:nvSpPr>
        <p:spPr>
          <a:xfrm>
            <a:off x="5304532" y="7590606"/>
            <a:ext cx="52618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t=50</a:t>
            </a:r>
          </a:p>
        </p:txBody>
      </p:sp>
      <p:sp>
        <p:nvSpPr>
          <p:cNvPr id="723" name="t=260"/>
          <p:cNvSpPr txBox="1"/>
          <p:nvPr/>
        </p:nvSpPr>
        <p:spPr>
          <a:xfrm>
            <a:off x="9307762" y="7590606"/>
            <a:ext cx="63916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t=260</a:t>
            </a:r>
          </a:p>
        </p:txBody>
      </p:sp>
      <p:sp>
        <p:nvSpPr>
          <p:cNvPr id="724" name="Free evolution of vorticity in a doubly periodic square domain, obeying (1) with the addition of a weak viscous term on the rhs."/>
          <p:cNvSpPr txBox="1"/>
          <p:nvPr/>
        </p:nvSpPr>
        <p:spPr>
          <a:xfrm>
            <a:off x="27264" y="8010646"/>
            <a:ext cx="13004801"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1800" i="1"/>
            </a:lvl1pPr>
          </a:lstStyle>
          <a:p>
            <a:r>
              <a:t>Free evolution of vorticity in a doubly periodic square domain, obeying (1) with the addition of a weak viscous term on the rhs.</a:t>
            </a:r>
          </a:p>
        </p:txBody>
      </p:sp>
      <p:sp>
        <p:nvSpPr>
          <p:cNvPr id="725" name="Ligne"/>
          <p:cNvSpPr/>
          <p:nvPr/>
        </p:nvSpPr>
        <p:spPr>
          <a:xfrm>
            <a:off x="2850661" y="4620324"/>
            <a:ext cx="7303477" cy="1"/>
          </a:xfrm>
          <a:prstGeom prst="line">
            <a:avLst/>
          </a:prstGeom>
          <a:ln w="25400">
            <a:solidFill>
              <a:srgbClr val="000000"/>
            </a:solidFill>
            <a:miter lim="400000"/>
            <a:tailEnd type="triangle"/>
          </a:ln>
        </p:spPr>
        <p:txBody>
          <a:bodyPr lIns="50800" tIns="50800" rIns="50800" bIns="50800" anchor="ctr"/>
          <a:lstStyle/>
          <a:p>
            <a:endParaRPr/>
          </a:p>
        </p:txBody>
      </p:sp>
      <p:sp>
        <p:nvSpPr>
          <p:cNvPr id="726" name="Time: anisotropic inverse cascade"/>
          <p:cNvSpPr txBox="1"/>
          <p:nvPr/>
        </p:nvSpPr>
        <p:spPr>
          <a:xfrm>
            <a:off x="5094673" y="4270770"/>
            <a:ext cx="359039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Time: anisotropic inverse cascade</a:t>
            </a:r>
          </a:p>
        </p:txBody>
      </p:sp>
      <p:sp>
        <p:nvSpPr>
          <p:cNvPr id="727" name="Ligne"/>
          <p:cNvSpPr/>
          <p:nvPr/>
        </p:nvSpPr>
        <p:spPr>
          <a:xfrm flipV="1">
            <a:off x="12331493" y="5226538"/>
            <a:ext cx="1" cy="1237108"/>
          </a:xfrm>
          <a:prstGeom prst="line">
            <a:avLst/>
          </a:prstGeom>
          <a:ln w="25400">
            <a:solidFill>
              <a:srgbClr val="000000"/>
            </a:solidFill>
            <a:miter lim="400000"/>
            <a:headEnd type="triangle"/>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728" name="?"/>
              <p:cNvSpPr txBox="1"/>
              <p:nvPr/>
            </p:nvSpPr>
            <p:spPr>
              <a:xfrm>
                <a:off x="12376105" y="5627193"/>
                <a:ext cx="499800" cy="43579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𝐿</m:t>
                        </m:r>
                      </m:e>
                      <m:sub>
                        <m:r>
                          <a:rPr sz="1900" i="1">
                            <a:solidFill>
                              <a:srgbClr val="000000"/>
                            </a:solidFill>
                            <a:latin typeface="Cambria Math" panose="02040503050406030204" pitchFamily="18" charset="0"/>
                          </a:rPr>
                          <m:t>𝛽</m:t>
                        </m:r>
                      </m:sub>
                    </m:sSub>
                  </m:oMath>
                </a14:m>
                <a:r>
                  <a:t> ?</a:t>
                </a:r>
              </a:p>
            </p:txBody>
          </p:sp>
        </mc:Choice>
        <mc:Fallback>
          <p:sp>
            <p:nvSpPr>
              <p:cNvPr id="728" name="?"/>
              <p:cNvSpPr txBox="1">
                <a:spLocks noRot="1" noChangeAspect="1" noMove="1" noResize="1" noEditPoints="1" noAdjustHandles="1" noChangeArrowheads="1" noChangeShapeType="1" noTextEdit="1"/>
              </p:cNvSpPr>
              <p:nvPr/>
            </p:nvSpPr>
            <p:spPr>
              <a:xfrm>
                <a:off x="12376105" y="5627193"/>
                <a:ext cx="499800" cy="435798"/>
              </a:xfrm>
              <a:prstGeom prst="rect">
                <a:avLst/>
              </a:prstGeom>
              <a:blipFill>
                <a:blip r:embed="rId8"/>
                <a:stretch>
                  <a:fillRect l="-7500" r="-20000" b="-285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729" name="Vallis, Book 2017"/>
          <p:cNvSpPr txBox="1"/>
          <p:nvPr/>
        </p:nvSpPr>
        <p:spPr>
          <a:xfrm>
            <a:off x="10736321" y="9027876"/>
            <a:ext cx="1850289"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Vallis, Book 2017</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33" name="Inverse cascade in 2D geostrophic turbulence on a  -plane. Rhines-scale"/>
              <p:cNvSpPr txBox="1">
                <a:spLocks noGrp="1"/>
              </p:cNvSpPr>
              <p:nvPr>
                <p:ph type="title" idx="4294967295"/>
              </p:nvPr>
            </p:nvSpPr>
            <p:spPr>
              <a:xfrm>
                <a:off x="-77217" y="196426"/>
                <a:ext cx="13159234" cy="492763"/>
              </a:xfrm>
              <a:prstGeom prst="rect">
                <a:avLst/>
              </a:prstGeom>
              <a:solidFill>
                <a:schemeClr val="accent1">
                  <a:hueOff val="114395"/>
                  <a:lumOff val="-24975"/>
                </a:schemeClr>
              </a:solidFill>
            </p:spPr>
            <p:txBody>
              <a:bodyPr/>
              <a:lstStyle/>
              <a:p>
                <a:pPr algn="ctr" defTabSz="587022">
                  <a:lnSpc>
                    <a:spcPct val="100000"/>
                  </a:lnSpc>
                  <a:defRPr sz="2400" b="0" spc="0">
                    <a:solidFill>
                      <a:srgbClr val="FFFFFF"/>
                    </a:solidFill>
                  </a:defRPr>
                </a:pPr>
                <a:r>
                  <a:t>Inverse cascade in 2D geostrophic turbulence on a </a:t>
                </a:r>
                <a14:m>
                  <m:oMath xmlns:m="http://schemas.openxmlformats.org/officeDocument/2006/math">
                    <m:r>
                      <a:rPr sz="2600" i="1">
                        <a:solidFill>
                          <a:srgbClr val="FEFFFE"/>
                        </a:solidFill>
                        <a:latin typeface="Cambria Math" panose="02040503050406030204" pitchFamily="18" charset="0"/>
                      </a:rPr>
                      <m:t>𝛽</m:t>
                    </m:r>
                  </m:oMath>
                </a14:m>
                <a:r>
                  <a:t>-plane. Rhines-scale </a:t>
                </a:r>
              </a:p>
            </p:txBody>
          </p:sp>
        </mc:Choice>
        <mc:Fallback>
          <p:sp>
            <p:nvSpPr>
              <p:cNvPr id="733" name="Inverse cascade in 2D geostrophic turbulence on a  -plane. Rhines-scale"/>
              <p:cNvSpPr txBox="1">
                <a:spLocks noGrp="1" noRot="1" noChangeAspect="1" noMove="1" noResize="1" noEditPoints="1" noAdjustHandles="1" noChangeArrowheads="1" noChangeShapeType="1" noTextEdit="1"/>
              </p:cNvSpPr>
              <p:nvPr>
                <p:ph type="title" idx="4294967295"/>
              </p:nvPr>
            </p:nvSpPr>
            <p:spPr>
              <a:xfrm>
                <a:off x="-77217" y="196426"/>
                <a:ext cx="13159234" cy="492763"/>
              </a:xfrm>
              <a:prstGeom prst="rect">
                <a:avLst/>
              </a:prstGeom>
              <a:blipFill>
                <a:blip r:embed="rId3"/>
                <a:stretch>
                  <a:fillRect t="-7500" b="-2500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34" name="2D advection of potential vorticity:  . (1)…"/>
              <p:cNvSpPr txBox="1"/>
              <p:nvPr/>
            </p:nvSpPr>
            <p:spPr>
              <a:xfrm>
                <a:off x="527019" y="882240"/>
                <a:ext cx="10219385" cy="322052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2D advection of potential vorticity: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𝜁</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𝐮</m:t>
                    </m:r>
                    <m:limUpp>
                      <m:limUppPr>
                        <m:ctrlPr>
                          <a:rPr sz="2150" i="1">
                            <a:solidFill>
                              <a:srgbClr val="000000"/>
                            </a:solidFill>
                            <a:latin typeface="Cambria Math" panose="02040503050406030204" pitchFamily="18" charset="0"/>
                          </a:rPr>
                        </m:ctrlPr>
                      </m:limUppPr>
                      <m:e>
                        <m:r>
                          <a:rPr sz="2150" i="1">
                            <a:solidFill>
                              <a:srgbClr val="000000"/>
                            </a:solidFill>
                            <a:latin typeface="Cambria Math" panose="02040503050406030204" pitchFamily="18" charset="0"/>
                          </a:rPr>
                          <m:t>𝛻</m:t>
                        </m:r>
                      </m:e>
                      <m:lim>
                        <m:r>
                          <a:rPr sz="2150" i="1">
                            <a:solidFill>
                              <a:srgbClr val="000000"/>
                            </a:solidFill>
                            <a:latin typeface="Cambria Math" panose="02040503050406030204" pitchFamily="18" charset="0"/>
                          </a:rPr>
                          <m:t>·</m:t>
                        </m:r>
                      </m:lim>
                    </m:limUpp>
                    <m:r>
                      <a:rPr sz="2150" i="1">
                        <a:solidFill>
                          <a:srgbClr val="000000"/>
                        </a:solidFill>
                        <a:latin typeface="Cambria Math" panose="02040503050406030204" pitchFamily="18" charset="0"/>
                      </a:rPr>
                      <m:t>𝜁</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𝑣</m:t>
                    </m:r>
                    <m:r>
                      <a:rPr sz="2150" i="1">
                        <a:solidFill>
                          <a:srgbClr val="000000"/>
                        </a:solidFill>
                        <a:latin typeface="Cambria Math" panose="02040503050406030204" pitchFamily="18" charset="0"/>
                      </a:rPr>
                      <m:t>=0</m:t>
                    </m:r>
                  </m:oMath>
                </a14:m>
                <a:r>
                  <a:t>. (1)</a:t>
                </a:r>
              </a:p>
              <a:p>
                <a:pPr>
                  <a:defRPr sz="1800"/>
                </a:pPr>
                <a:r>
                  <a:t>Order of magnitudes:                        </a:t>
                </a: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𝐿𝑇</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𝑈</m:t>
                            </m:r>
                          </m:e>
                          <m:sup>
                            <m:r>
                              <a:rPr sz="2150" i="1">
                                <a:solidFill>
                                  <a:srgbClr val="000000"/>
                                </a:solidFill>
                                <a:latin typeface="Cambria Math" panose="02040503050406030204" pitchFamily="18" charset="0"/>
                              </a:rPr>
                              <m:t>2</m:t>
                            </m:r>
                          </m:sup>
                        </m:sSup>
                      </m:num>
                      <m:den>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𝐿</m:t>
                            </m:r>
                          </m:e>
                          <m:sup>
                            <m:r>
                              <a:rPr sz="2150" i="1">
                                <a:solidFill>
                                  <a:srgbClr val="000000"/>
                                </a:solidFill>
                                <a:latin typeface="Cambria Math" panose="02040503050406030204" pitchFamily="18" charset="0"/>
                              </a:rPr>
                              <m:t>2</m:t>
                            </m:r>
                          </m:sup>
                        </m:sSup>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𝑈</m:t>
                    </m:r>
                  </m:oMath>
                </a14:m>
                <a:r>
                  <a:t>,</a:t>
                </a:r>
              </a:p>
              <a:p>
                <a:pPr>
                  <a:defRPr sz="1800"/>
                </a:pPr>
                <a:r>
                  <a:t>For large scales the </a:t>
                </a:r>
                <a14:m>
                  <m:oMath xmlns:m="http://schemas.openxmlformats.org/officeDocument/2006/math">
                    <m:r>
                      <a:rPr sz="2150" i="1">
                        <a:solidFill>
                          <a:srgbClr val="000000"/>
                        </a:solidFill>
                        <a:latin typeface="Cambria Math" panose="02040503050406030204" pitchFamily="18" charset="0"/>
                      </a:rPr>
                      <m:t>𝛽</m:t>
                    </m:r>
                  </m:oMath>
                </a14:m>
                <a:r>
                  <a:t>-term will be dominant, and at smaller scales the advective term is dominant. </a:t>
                </a:r>
                <a:br/>
                <a:r>
                  <a:t>The crossover scale, or the ‘Rhines-scale’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𝛽</m:t>
                        </m:r>
                      </m:sub>
                    </m:sSub>
                  </m:oMath>
                </a14:m>
                <a:r>
                  <a:t>, is given by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𝛽</m:t>
                        </m:r>
                      </m:sub>
                    </m:sSub>
                    <m:r>
                      <a:rPr sz="2150" i="1">
                        <a:solidFill>
                          <a:srgbClr val="000000"/>
                        </a:solidFill>
                        <a:latin typeface="Cambria Math" panose="02040503050406030204" pitchFamily="18" charset="0"/>
                      </a:rPr>
                      <m:t>=</m:t>
                    </m:r>
                    <m:rad>
                      <m:radPr>
                        <m:degHide m:val="on"/>
                        <m:ctrlPr>
                          <a:rPr sz="2150" i="1">
                            <a:solidFill>
                              <a:srgbClr val="000000"/>
                            </a:solidFill>
                            <a:latin typeface="Cambria Math" panose="02040503050406030204" pitchFamily="18" charset="0"/>
                          </a:rPr>
                        </m:ctrlPr>
                      </m:radPr>
                      <m:deg/>
                      <m:e>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𝛽</m:t>
                            </m:r>
                          </m:den>
                        </m:f>
                      </m:e>
                    </m:rad>
                  </m:oMath>
                </a14:m>
                <a:r>
                  <a:t>.</a:t>
                </a:r>
              </a:p>
            </p:txBody>
          </p:sp>
        </mc:Choice>
        <mc:Fallback>
          <p:sp>
            <p:nvSpPr>
              <p:cNvPr id="734" name="2D advection of potential vorticity:  . (1)…"/>
              <p:cNvSpPr txBox="1">
                <a:spLocks noRot="1" noChangeAspect="1" noMove="1" noResize="1" noEditPoints="1" noAdjustHandles="1" noChangeArrowheads="1" noChangeShapeType="1" noTextEdit="1"/>
              </p:cNvSpPr>
              <p:nvPr/>
            </p:nvSpPr>
            <p:spPr>
              <a:xfrm>
                <a:off x="527019" y="882240"/>
                <a:ext cx="10219385" cy="3220523"/>
              </a:xfrm>
              <a:prstGeom prst="rect">
                <a:avLst/>
              </a:prstGeom>
              <a:blipFill>
                <a:blip r:embed="rId4"/>
                <a:stretch>
                  <a:fillRect l="-868" r="-99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735" name="Capture d’écran 2025-10-14 à 10.20.48.png" descr="Capture d’écran 2025-10-14 à 10.20.48.png"/>
          <p:cNvPicPr>
            <a:picLocks noChangeAspect="1"/>
          </p:cNvPicPr>
          <p:nvPr/>
        </p:nvPicPr>
        <p:blipFill>
          <a:blip r:embed="rId5"/>
          <a:stretch>
            <a:fillRect/>
          </a:stretch>
        </p:blipFill>
        <p:spPr>
          <a:xfrm>
            <a:off x="844918" y="4682128"/>
            <a:ext cx="3263901" cy="3251201"/>
          </a:xfrm>
          <a:prstGeom prst="rect">
            <a:avLst/>
          </a:prstGeom>
          <a:ln w="12700">
            <a:miter lim="400000"/>
          </a:ln>
        </p:spPr>
      </p:pic>
      <p:pic>
        <p:nvPicPr>
          <p:cNvPr id="736" name="Capture d’écran 2025-10-14 à 10.21.12.png" descr="Capture d’écran 2025-10-14 à 10.21.12.png"/>
          <p:cNvPicPr>
            <a:picLocks noChangeAspect="1"/>
          </p:cNvPicPr>
          <p:nvPr/>
        </p:nvPicPr>
        <p:blipFill>
          <a:blip r:embed="rId6"/>
          <a:stretch>
            <a:fillRect/>
          </a:stretch>
        </p:blipFill>
        <p:spPr>
          <a:xfrm>
            <a:off x="4876800" y="4683357"/>
            <a:ext cx="3251200" cy="3238501"/>
          </a:xfrm>
          <a:prstGeom prst="rect">
            <a:avLst/>
          </a:prstGeom>
          <a:ln w="12700">
            <a:miter lim="400000"/>
          </a:ln>
        </p:spPr>
      </p:pic>
      <p:pic>
        <p:nvPicPr>
          <p:cNvPr id="737" name="Capture d’écran 2025-10-14 à 10.21.31.png" descr="Capture d’écran 2025-10-14 à 10.21.31.png"/>
          <p:cNvPicPr>
            <a:picLocks noChangeAspect="1"/>
          </p:cNvPicPr>
          <p:nvPr/>
        </p:nvPicPr>
        <p:blipFill>
          <a:blip r:embed="rId7"/>
          <a:stretch>
            <a:fillRect/>
          </a:stretch>
        </p:blipFill>
        <p:spPr>
          <a:xfrm>
            <a:off x="8895981" y="4688478"/>
            <a:ext cx="3263901" cy="3238501"/>
          </a:xfrm>
          <a:prstGeom prst="rect">
            <a:avLst/>
          </a:prstGeom>
          <a:ln w="12700">
            <a:miter lim="400000"/>
          </a:ln>
        </p:spPr>
      </p:pic>
      <p:sp>
        <p:nvSpPr>
          <p:cNvPr id="738" name="t=0"/>
          <p:cNvSpPr txBox="1"/>
          <p:nvPr/>
        </p:nvSpPr>
        <p:spPr>
          <a:xfrm>
            <a:off x="1077565" y="7590606"/>
            <a:ext cx="413208"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t=0</a:t>
            </a:r>
          </a:p>
        </p:txBody>
      </p:sp>
      <p:sp>
        <p:nvSpPr>
          <p:cNvPr id="739" name="t=50"/>
          <p:cNvSpPr txBox="1"/>
          <p:nvPr/>
        </p:nvSpPr>
        <p:spPr>
          <a:xfrm>
            <a:off x="5304532" y="7590606"/>
            <a:ext cx="52618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t=50</a:t>
            </a:r>
          </a:p>
        </p:txBody>
      </p:sp>
      <p:sp>
        <p:nvSpPr>
          <p:cNvPr id="740" name="t=260"/>
          <p:cNvSpPr txBox="1"/>
          <p:nvPr/>
        </p:nvSpPr>
        <p:spPr>
          <a:xfrm>
            <a:off x="9307762" y="7590606"/>
            <a:ext cx="63916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t=260</a:t>
            </a:r>
          </a:p>
        </p:txBody>
      </p:sp>
      <p:sp>
        <p:nvSpPr>
          <p:cNvPr id="741" name="Free evolution of vorticity in a doubly periodic square domain, obeying (1) with the addition of a weak viscous term on the rhs."/>
          <p:cNvSpPr txBox="1"/>
          <p:nvPr/>
        </p:nvSpPr>
        <p:spPr>
          <a:xfrm>
            <a:off x="27264" y="8010646"/>
            <a:ext cx="13004801"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1800" i="1"/>
            </a:lvl1pPr>
          </a:lstStyle>
          <a:p>
            <a:r>
              <a:t>Free evolution of vorticity in a doubly periodic square domain, obeying (1) with the addition of a weak viscous term on the rhs.</a:t>
            </a:r>
          </a:p>
        </p:txBody>
      </p:sp>
      <p:sp>
        <p:nvSpPr>
          <p:cNvPr id="742" name="None of the order of magnitudes discussed so far take into account the anisotropy inherent in Rossby waves,  nor do they suggest how the flow might organize itself into zonal structures."/>
          <p:cNvSpPr txBox="1"/>
          <p:nvPr/>
        </p:nvSpPr>
        <p:spPr>
          <a:xfrm>
            <a:off x="841235" y="8551461"/>
            <a:ext cx="11322330" cy="6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None of the order of magnitudes discussed so far take into account the anisotropy inherent in Rossby waves, </a:t>
            </a:r>
            <a:br/>
            <a:r>
              <a:t>nor do they suggest how the flow might organize itself into zonal structures.</a:t>
            </a:r>
          </a:p>
        </p:txBody>
      </p:sp>
      <p:sp>
        <p:nvSpPr>
          <p:cNvPr id="743" name="Ligne"/>
          <p:cNvSpPr/>
          <p:nvPr/>
        </p:nvSpPr>
        <p:spPr>
          <a:xfrm>
            <a:off x="2850661" y="4620324"/>
            <a:ext cx="7303477" cy="1"/>
          </a:xfrm>
          <a:prstGeom prst="line">
            <a:avLst/>
          </a:prstGeom>
          <a:ln w="25400">
            <a:solidFill>
              <a:srgbClr val="000000"/>
            </a:solidFill>
            <a:miter lim="400000"/>
            <a:tailEnd type="triangle"/>
          </a:ln>
        </p:spPr>
        <p:txBody>
          <a:bodyPr lIns="50800" tIns="50800" rIns="50800" bIns="50800" anchor="ctr"/>
          <a:lstStyle/>
          <a:p>
            <a:endParaRPr/>
          </a:p>
        </p:txBody>
      </p:sp>
      <p:sp>
        <p:nvSpPr>
          <p:cNvPr id="744" name="Time: anisotropic inverse cascade"/>
          <p:cNvSpPr txBox="1"/>
          <p:nvPr/>
        </p:nvSpPr>
        <p:spPr>
          <a:xfrm>
            <a:off x="5094673" y="4270770"/>
            <a:ext cx="359039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Time: anisotropic inverse cascade</a:t>
            </a:r>
          </a:p>
        </p:txBody>
      </p:sp>
      <p:sp>
        <p:nvSpPr>
          <p:cNvPr id="745" name="Ligne"/>
          <p:cNvSpPr/>
          <p:nvPr/>
        </p:nvSpPr>
        <p:spPr>
          <a:xfrm flipV="1">
            <a:off x="12331493" y="5226538"/>
            <a:ext cx="1" cy="1237108"/>
          </a:xfrm>
          <a:prstGeom prst="line">
            <a:avLst/>
          </a:prstGeom>
          <a:ln w="25400">
            <a:solidFill>
              <a:srgbClr val="000000"/>
            </a:solidFill>
            <a:miter lim="400000"/>
            <a:headEnd type="triangle"/>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746" name="?"/>
              <p:cNvSpPr txBox="1"/>
              <p:nvPr/>
            </p:nvSpPr>
            <p:spPr>
              <a:xfrm>
                <a:off x="12376105" y="5627193"/>
                <a:ext cx="499800" cy="43579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𝐿</m:t>
                        </m:r>
                      </m:e>
                      <m:sub>
                        <m:r>
                          <a:rPr sz="1900" i="1">
                            <a:solidFill>
                              <a:srgbClr val="000000"/>
                            </a:solidFill>
                            <a:latin typeface="Cambria Math" panose="02040503050406030204" pitchFamily="18" charset="0"/>
                          </a:rPr>
                          <m:t>𝛽</m:t>
                        </m:r>
                      </m:sub>
                    </m:sSub>
                  </m:oMath>
                </a14:m>
                <a:r>
                  <a:t> ?</a:t>
                </a:r>
              </a:p>
            </p:txBody>
          </p:sp>
        </mc:Choice>
        <mc:Fallback>
          <p:sp>
            <p:nvSpPr>
              <p:cNvPr id="746" name="?"/>
              <p:cNvSpPr txBox="1">
                <a:spLocks noRot="1" noChangeAspect="1" noMove="1" noResize="1" noEditPoints="1" noAdjustHandles="1" noChangeArrowheads="1" noChangeShapeType="1" noTextEdit="1"/>
              </p:cNvSpPr>
              <p:nvPr/>
            </p:nvSpPr>
            <p:spPr>
              <a:xfrm>
                <a:off x="12376105" y="5627193"/>
                <a:ext cx="499800" cy="435798"/>
              </a:xfrm>
              <a:prstGeom prst="rect">
                <a:avLst/>
              </a:prstGeom>
              <a:blipFill>
                <a:blip r:embed="rId8"/>
                <a:stretch>
                  <a:fillRect l="-7500" r="-20000" b="-285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747" name="Vallis, Book 2017"/>
          <p:cNvSpPr txBox="1"/>
          <p:nvPr/>
        </p:nvSpPr>
        <p:spPr>
          <a:xfrm>
            <a:off x="10736321" y="9027876"/>
            <a:ext cx="1850289"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Vallis, Book 2017</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Inverse cascade in 2D geostrophic turbulence - zonal jets"/>
          <p:cNvSpPr txBox="1">
            <a:spLocks noGrp="1"/>
          </p:cNvSpPr>
          <p:nvPr>
            <p:ph type="title" idx="4294967295"/>
          </p:nvPr>
        </p:nvSpPr>
        <p:spPr>
          <a:xfrm>
            <a:off x="-37860" y="196426"/>
            <a:ext cx="13080520"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Inverse cascade in 2D geostrophic turbulence - zonal jets </a:t>
            </a:r>
          </a:p>
        </p:txBody>
      </p:sp>
      <mc:AlternateContent xmlns:mc="http://schemas.openxmlformats.org/markup-compatibility/2006">
        <mc:Choice xmlns:a14="http://schemas.microsoft.com/office/drawing/2010/main" Requires="a14">
          <p:sp>
            <p:nvSpPr>
              <p:cNvPr id="752" name="The Rossby wave frequency is anisotropic, being given by:  .…"/>
              <p:cNvSpPr txBox="1"/>
              <p:nvPr/>
            </p:nvSpPr>
            <p:spPr>
              <a:xfrm>
                <a:off x="987150" y="1093465"/>
                <a:ext cx="11030500" cy="176928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Rossby wave frequency is anisotropic, being given by: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𝜔</m:t>
                        </m:r>
                      </m:e>
                      <m:sub>
                        <m:r>
                          <a:rPr sz="2150" i="1">
                            <a:solidFill>
                              <a:srgbClr val="000000"/>
                            </a:solidFill>
                            <a:latin typeface="Cambria Math" panose="02040503050406030204" pitchFamily="18" charset="0"/>
                          </a:rPr>
                          <m:t>𝐤</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𝑘</m:t>
                            </m:r>
                          </m:e>
                          <m:sub>
                            <m:r>
                              <a:rPr sz="2150" i="1">
                                <a:solidFill>
                                  <a:srgbClr val="000000"/>
                                </a:solidFill>
                                <a:latin typeface="Cambria Math" panose="02040503050406030204" pitchFamily="18" charset="0"/>
                              </a:rPr>
                              <m:t>𝑥</m:t>
                            </m:r>
                          </m:sub>
                        </m:sSub>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𝐤</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den>
                    </m:f>
                  </m:oMath>
                </a14:m>
                <a:r>
                  <a:t>.</a:t>
                </a:r>
              </a:p>
              <a:p>
                <a:pPr>
                  <a:defRPr sz="1800"/>
                </a:pPr>
                <a:r>
                  <a:t>If the turbulent field is characterized by </a:t>
                </a:r>
                <a14:m>
                  <m:oMath xmlns:m="http://schemas.openxmlformats.org/officeDocument/2006/math">
                    <m:r>
                      <a:rPr sz="2150" i="1">
                        <a:solidFill>
                          <a:srgbClr val="000000"/>
                        </a:solidFill>
                        <a:latin typeface="Cambria Math" panose="02040503050406030204" pitchFamily="18" charset="0"/>
                      </a:rPr>
                      <m:t>𝑈</m:t>
                    </m:r>
                  </m:oMath>
                </a14:m>
                <a:r>
                  <a:t> and </a:t>
                </a:r>
                <a14:m>
                  <m:oMath xmlns:m="http://schemas.openxmlformats.org/officeDocument/2006/math">
                    <m:r>
                      <a:rPr sz="2150" i="1">
                        <a:solidFill>
                          <a:srgbClr val="000000"/>
                        </a:solidFill>
                        <a:latin typeface="Cambria Math" panose="02040503050406030204" pitchFamily="18" charset="0"/>
                      </a:rPr>
                      <m:t>𝑘</m:t>
                    </m:r>
                  </m:oMath>
                </a14:m>
                <a:r>
                  <a:t>, the wave-turbulence boundary is given from: </a:t>
                </a:r>
                <a14:m>
                  <m:oMath xmlns:m="http://schemas.openxmlformats.org/officeDocument/2006/math">
                    <m:r>
                      <a:rPr sz="2150" i="1">
                        <a:solidFill>
                          <a:srgbClr val="000000"/>
                        </a:solidFill>
                        <a:latin typeface="Cambria Math" panose="02040503050406030204" pitchFamily="18" charset="0"/>
                      </a:rPr>
                      <m:t>𝑈𝑘</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𝑘</m:t>
                            </m:r>
                          </m:e>
                          <m:sub>
                            <m:r>
                              <a:rPr sz="2150" i="1">
                                <a:solidFill>
                                  <a:srgbClr val="000000"/>
                                </a:solidFill>
                                <a:latin typeface="Cambria Math" panose="02040503050406030204" pitchFamily="18" charset="0"/>
                              </a:rPr>
                              <m:t>𝑥</m:t>
                            </m:r>
                          </m:sub>
                        </m:sSub>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𝐤</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den>
                    </m:f>
                  </m:oMath>
                </a14:m>
                <a:endParaRPr/>
              </a:p>
            </p:txBody>
          </p:sp>
        </mc:Choice>
        <mc:Fallback>
          <p:sp>
            <p:nvSpPr>
              <p:cNvPr id="752" name="The Rossby wave frequency is anisotropic, being given by:  .…"/>
              <p:cNvSpPr txBox="1">
                <a:spLocks noRot="1" noChangeAspect="1" noMove="1" noResize="1" noEditPoints="1" noAdjustHandles="1" noChangeArrowheads="1" noChangeShapeType="1" noTextEdit="1"/>
              </p:cNvSpPr>
              <p:nvPr/>
            </p:nvSpPr>
            <p:spPr>
              <a:xfrm>
                <a:off x="987150" y="1093465"/>
                <a:ext cx="11030500" cy="1769285"/>
              </a:xfrm>
              <a:prstGeom prst="rect">
                <a:avLst/>
              </a:prstGeom>
              <a:blipFill>
                <a:blip r:embed="rId3"/>
                <a:stretch>
                  <a:fillRect l="-80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765" name="Grouper"/>
          <p:cNvGrpSpPr/>
          <p:nvPr/>
        </p:nvGrpSpPr>
        <p:grpSpPr>
          <a:xfrm>
            <a:off x="3416796" y="3267026"/>
            <a:ext cx="6619923" cy="5668730"/>
            <a:chOff x="0" y="0"/>
            <a:chExt cx="6619922" cy="5668728"/>
          </a:xfrm>
        </p:grpSpPr>
        <p:pic>
          <p:nvPicPr>
            <p:cNvPr id="753" name="dumbell.png" descr="dumbell.png"/>
            <p:cNvPicPr>
              <a:picLocks noChangeAspect="1"/>
            </p:cNvPicPr>
            <p:nvPr/>
          </p:nvPicPr>
          <p:blipFill>
            <a:blip r:embed="rId4"/>
            <a:stretch>
              <a:fillRect/>
            </a:stretch>
          </p:blipFill>
          <p:spPr>
            <a:xfrm>
              <a:off x="0" y="0"/>
              <a:ext cx="6619923" cy="5668729"/>
            </a:xfrm>
            <a:prstGeom prst="rect">
              <a:avLst/>
            </a:prstGeom>
            <a:ln w="12700" cap="flat">
              <a:noFill/>
              <a:miter lim="400000"/>
            </a:ln>
            <a:effectLst/>
          </p:spPr>
        </p:pic>
        <p:sp>
          <p:nvSpPr>
            <p:cNvPr id="754" name="Ligne"/>
            <p:cNvSpPr/>
            <p:nvPr/>
          </p:nvSpPr>
          <p:spPr>
            <a:xfrm flipH="1">
              <a:off x="3710087" y="1339881"/>
              <a:ext cx="483783" cy="48378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755" name="Ligne"/>
            <p:cNvSpPr/>
            <p:nvPr/>
          </p:nvSpPr>
          <p:spPr>
            <a:xfrm flipH="1">
              <a:off x="2854015" y="1290921"/>
              <a:ext cx="1232393" cy="57768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nvGrpSpPr>
            <p:cNvPr id="758" name="Grouper"/>
            <p:cNvGrpSpPr/>
            <p:nvPr/>
          </p:nvGrpSpPr>
          <p:grpSpPr>
            <a:xfrm>
              <a:off x="1934788" y="2621309"/>
              <a:ext cx="1483488" cy="324511"/>
              <a:chOff x="0" y="0"/>
              <a:chExt cx="1483487" cy="324510"/>
            </a:xfrm>
          </p:grpSpPr>
          <p:sp>
            <p:nvSpPr>
              <p:cNvPr id="756" name="Rectangle"/>
              <p:cNvSpPr/>
              <p:nvPr/>
            </p:nvSpPr>
            <p:spPr>
              <a:xfrm>
                <a:off x="0" y="13292"/>
                <a:ext cx="1427379" cy="297926"/>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57" name="Rossby waves"/>
              <p:cNvSpPr txBox="1"/>
              <p:nvPr/>
            </p:nvSpPr>
            <p:spPr>
              <a:xfrm>
                <a:off x="56108" y="0"/>
                <a:ext cx="1427380" cy="3245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Rossby waves</a:t>
                </a:r>
              </a:p>
            </p:txBody>
          </p:sp>
        </p:grpSp>
        <p:grpSp>
          <p:nvGrpSpPr>
            <p:cNvPr id="761" name="Grouper"/>
            <p:cNvGrpSpPr/>
            <p:nvPr/>
          </p:nvGrpSpPr>
          <p:grpSpPr>
            <a:xfrm>
              <a:off x="3812434" y="4233232"/>
              <a:ext cx="1237511" cy="324511"/>
              <a:chOff x="0" y="0"/>
              <a:chExt cx="1237510" cy="324510"/>
            </a:xfrm>
          </p:grpSpPr>
          <p:sp>
            <p:nvSpPr>
              <p:cNvPr id="759" name="Rectangle"/>
              <p:cNvSpPr/>
              <p:nvPr/>
            </p:nvSpPr>
            <p:spPr>
              <a:xfrm>
                <a:off x="0" y="13292"/>
                <a:ext cx="1114371" cy="297926"/>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0" name="Turbulence"/>
              <p:cNvSpPr txBox="1"/>
              <p:nvPr/>
            </p:nvSpPr>
            <p:spPr>
              <a:xfrm>
                <a:off x="5704" y="0"/>
                <a:ext cx="1231807" cy="3245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Turbulence</a:t>
                </a:r>
              </a:p>
            </p:txBody>
          </p:sp>
        </p:grpSp>
        <p:grpSp>
          <p:nvGrpSpPr>
            <p:cNvPr id="764" name="Grouper"/>
            <p:cNvGrpSpPr/>
            <p:nvPr/>
          </p:nvGrpSpPr>
          <p:grpSpPr>
            <a:xfrm>
              <a:off x="3918505" y="979525"/>
              <a:ext cx="1483489" cy="324512"/>
              <a:chOff x="0" y="0"/>
              <a:chExt cx="1483487" cy="324510"/>
            </a:xfrm>
          </p:grpSpPr>
          <p:sp>
            <p:nvSpPr>
              <p:cNvPr id="762" name="Rectangle"/>
              <p:cNvSpPr/>
              <p:nvPr/>
            </p:nvSpPr>
            <p:spPr>
              <a:xfrm>
                <a:off x="0" y="13292"/>
                <a:ext cx="1335872" cy="297926"/>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763" name="U = 0.03 m/s"/>
              <p:cNvSpPr txBox="1"/>
              <p:nvPr/>
            </p:nvSpPr>
            <p:spPr>
              <a:xfrm>
                <a:off x="6838" y="0"/>
                <a:ext cx="1476650" cy="3245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U = 0.03 m/s</a:t>
                </a:r>
              </a:p>
            </p:txBody>
          </p:sp>
        </p:grpSp>
      </p:grpSp>
      <p:sp>
        <p:nvSpPr>
          <p:cNvPr id="766" name="Vallis &amp; Maltrud 1992"/>
          <p:cNvSpPr txBox="1"/>
          <p:nvPr/>
        </p:nvSpPr>
        <p:spPr>
          <a:xfrm>
            <a:off x="10370561" y="8940791"/>
            <a:ext cx="224439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Vallis &amp; Maltrud 1992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 name="Capture d’écran 2025-10-14 à 10.20.48.png" descr="Capture d’écran 2025-10-14 à 10.20.48.png"/>
          <p:cNvPicPr>
            <a:picLocks noChangeAspect="1"/>
          </p:cNvPicPr>
          <p:nvPr/>
        </p:nvPicPr>
        <p:blipFill>
          <a:blip r:embed="rId2"/>
          <a:stretch>
            <a:fillRect/>
          </a:stretch>
        </p:blipFill>
        <p:spPr>
          <a:xfrm>
            <a:off x="825977" y="1022534"/>
            <a:ext cx="3263901" cy="3251201"/>
          </a:xfrm>
          <a:prstGeom prst="rect">
            <a:avLst/>
          </a:prstGeom>
          <a:ln w="12700">
            <a:miter lim="400000"/>
          </a:ln>
        </p:spPr>
      </p:pic>
      <p:pic>
        <p:nvPicPr>
          <p:cNvPr id="771" name="Capture d’écran 2025-10-14 à 10.21.12.png" descr="Capture d’écran 2025-10-14 à 10.21.12.png"/>
          <p:cNvPicPr>
            <a:picLocks noChangeAspect="1"/>
          </p:cNvPicPr>
          <p:nvPr/>
        </p:nvPicPr>
        <p:blipFill>
          <a:blip r:embed="rId3"/>
          <a:stretch>
            <a:fillRect/>
          </a:stretch>
        </p:blipFill>
        <p:spPr>
          <a:xfrm>
            <a:off x="4876800" y="1028884"/>
            <a:ext cx="3251200" cy="3238501"/>
          </a:xfrm>
          <a:prstGeom prst="rect">
            <a:avLst/>
          </a:prstGeom>
          <a:ln w="12700">
            <a:miter lim="400000"/>
          </a:ln>
        </p:spPr>
      </p:pic>
      <p:pic>
        <p:nvPicPr>
          <p:cNvPr id="772" name="Capture d’écran 2025-10-14 à 10.21.31.png" descr="Capture d’écran 2025-10-14 à 10.21.31.png"/>
          <p:cNvPicPr>
            <a:picLocks noChangeAspect="1"/>
          </p:cNvPicPr>
          <p:nvPr/>
        </p:nvPicPr>
        <p:blipFill>
          <a:blip r:embed="rId4"/>
          <a:stretch>
            <a:fillRect/>
          </a:stretch>
        </p:blipFill>
        <p:spPr>
          <a:xfrm>
            <a:off x="8914921" y="1028884"/>
            <a:ext cx="3263901" cy="3238501"/>
          </a:xfrm>
          <a:prstGeom prst="rect">
            <a:avLst/>
          </a:prstGeom>
          <a:ln w="12700">
            <a:miter lim="400000"/>
          </a:ln>
        </p:spPr>
      </p:pic>
      <p:sp>
        <p:nvSpPr>
          <p:cNvPr id="773" name="t=0"/>
          <p:cNvSpPr txBox="1"/>
          <p:nvPr/>
        </p:nvSpPr>
        <p:spPr>
          <a:xfrm>
            <a:off x="1002323" y="3905652"/>
            <a:ext cx="413208"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t=0</a:t>
            </a:r>
          </a:p>
        </p:txBody>
      </p:sp>
      <p:sp>
        <p:nvSpPr>
          <p:cNvPr id="774" name="t=50"/>
          <p:cNvSpPr txBox="1"/>
          <p:nvPr/>
        </p:nvSpPr>
        <p:spPr>
          <a:xfrm>
            <a:off x="5053117" y="3952544"/>
            <a:ext cx="526187"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t=50</a:t>
            </a:r>
          </a:p>
        </p:txBody>
      </p:sp>
      <p:sp>
        <p:nvSpPr>
          <p:cNvPr id="775" name="t=260"/>
          <p:cNvSpPr txBox="1"/>
          <p:nvPr/>
        </p:nvSpPr>
        <p:spPr>
          <a:xfrm>
            <a:off x="9216890" y="3959150"/>
            <a:ext cx="63916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t=260</a:t>
            </a:r>
          </a:p>
        </p:txBody>
      </p:sp>
      <p:sp>
        <p:nvSpPr>
          <p:cNvPr id="776" name="Free evolution of vorticity in a doubly periodic square domain, obeying (1) with the addition of a weak viscous term on the rhs."/>
          <p:cNvSpPr txBox="1"/>
          <p:nvPr/>
        </p:nvSpPr>
        <p:spPr>
          <a:xfrm>
            <a:off x="79539" y="4299936"/>
            <a:ext cx="12845721"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 i="1"/>
            </a:lvl1pPr>
          </a:lstStyle>
          <a:p>
            <a:r>
              <a:t>Free evolution of vorticity in a doubly periodic square domain, obeying (1) with the addition of a weak viscous term on the rhs.</a:t>
            </a:r>
          </a:p>
        </p:txBody>
      </p:sp>
      <p:sp>
        <p:nvSpPr>
          <p:cNvPr id="777" name="Ligne"/>
          <p:cNvSpPr/>
          <p:nvPr/>
        </p:nvSpPr>
        <p:spPr>
          <a:xfrm>
            <a:off x="2798239" y="5318584"/>
            <a:ext cx="7303477" cy="1"/>
          </a:xfrm>
          <a:prstGeom prst="line">
            <a:avLst/>
          </a:prstGeom>
          <a:ln w="25400">
            <a:solidFill>
              <a:srgbClr val="000000"/>
            </a:solidFill>
            <a:miter lim="400000"/>
            <a:tailEnd type="triangle"/>
          </a:ln>
        </p:spPr>
        <p:txBody>
          <a:bodyPr lIns="50800" tIns="50800" rIns="50800" bIns="50800" anchor="ctr"/>
          <a:lstStyle/>
          <a:p>
            <a:endParaRPr/>
          </a:p>
        </p:txBody>
      </p:sp>
      <p:sp>
        <p:nvSpPr>
          <p:cNvPr id="778" name="Time"/>
          <p:cNvSpPr txBox="1"/>
          <p:nvPr/>
        </p:nvSpPr>
        <p:spPr>
          <a:xfrm>
            <a:off x="6142967" y="4928085"/>
            <a:ext cx="614021"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
            </a:lvl1pPr>
          </a:lstStyle>
          <a:p>
            <a:r>
              <a:t>Time</a:t>
            </a:r>
          </a:p>
        </p:txBody>
      </p:sp>
      <p:sp>
        <p:nvSpPr>
          <p:cNvPr id="779" name="Ligne"/>
          <p:cNvSpPr/>
          <p:nvPr/>
        </p:nvSpPr>
        <p:spPr>
          <a:xfrm flipV="1">
            <a:off x="12240620" y="1541584"/>
            <a:ext cx="1" cy="1237109"/>
          </a:xfrm>
          <a:prstGeom prst="line">
            <a:avLst/>
          </a:prstGeom>
          <a:ln w="25400">
            <a:solidFill>
              <a:srgbClr val="000000"/>
            </a:solidFill>
            <a:miter lim="400000"/>
            <a:headEnd type="triangle"/>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780" name="?"/>
              <p:cNvSpPr txBox="1"/>
              <p:nvPr/>
            </p:nvSpPr>
            <p:spPr>
              <a:xfrm>
                <a:off x="12285232" y="1931796"/>
                <a:ext cx="523894" cy="45668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700"/>
                </a:pPr>
                <a14:m>
                  <m:oMath xmlns:m="http://schemas.openxmlformats.org/officeDocument/2006/math">
                    <m:sSub>
                      <m:sSubPr>
                        <m:ctrlPr>
                          <a:rPr sz="2050">
                            <a:solidFill>
                              <a:srgbClr val="000000"/>
                            </a:solidFill>
                            <a:latin typeface="Cambria Math" panose="02040503050406030204" pitchFamily="18" charset="0"/>
                          </a:rPr>
                        </m:ctrlPr>
                      </m:sSubPr>
                      <m:e>
                        <m:r>
                          <a:rPr sz="2050" i="1">
                            <a:solidFill>
                              <a:srgbClr val="000000"/>
                            </a:solidFill>
                            <a:latin typeface="Cambria Math" panose="02040503050406030204" pitchFamily="18" charset="0"/>
                          </a:rPr>
                          <m:t>𝐿</m:t>
                        </m:r>
                      </m:e>
                      <m:sub>
                        <m:r>
                          <a:rPr sz="2050" i="1">
                            <a:solidFill>
                              <a:srgbClr val="000000"/>
                            </a:solidFill>
                            <a:latin typeface="Cambria Math" panose="02040503050406030204" pitchFamily="18" charset="0"/>
                          </a:rPr>
                          <m:t>𝛽</m:t>
                        </m:r>
                      </m:sub>
                    </m:sSub>
                  </m:oMath>
                </a14:m>
                <a:r>
                  <a:t> ?</a:t>
                </a:r>
              </a:p>
            </p:txBody>
          </p:sp>
        </mc:Choice>
        <mc:Fallback>
          <p:sp>
            <p:nvSpPr>
              <p:cNvPr id="780" name="?"/>
              <p:cNvSpPr txBox="1">
                <a:spLocks noRot="1" noChangeAspect="1" noMove="1" noResize="1" noEditPoints="1" noAdjustHandles="1" noChangeArrowheads="1" noChangeShapeType="1" noTextEdit="1"/>
              </p:cNvSpPr>
              <p:nvPr/>
            </p:nvSpPr>
            <p:spPr>
              <a:xfrm>
                <a:off x="12285232" y="1931796"/>
                <a:ext cx="523894" cy="456685"/>
              </a:xfrm>
              <a:prstGeom prst="rect">
                <a:avLst/>
              </a:prstGeom>
              <a:blipFill>
                <a:blip r:embed="rId5"/>
                <a:stretch>
                  <a:fillRect l="-7143" r="-21429" b="-270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781" name="Inverse cascade in 2D geostrophic turbulence - zonal jets"/>
          <p:cNvSpPr txBox="1">
            <a:spLocks noGrp="1"/>
          </p:cNvSpPr>
          <p:nvPr>
            <p:ph type="title" idx="4294967295"/>
          </p:nvPr>
        </p:nvSpPr>
        <p:spPr>
          <a:xfrm>
            <a:off x="-77217" y="196426"/>
            <a:ext cx="13159234"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Inverse cascade in 2D geostrophic turbulence - zonal jets </a:t>
            </a:r>
          </a:p>
        </p:txBody>
      </p:sp>
      <p:grpSp>
        <p:nvGrpSpPr>
          <p:cNvPr id="797" name="Grouper"/>
          <p:cNvGrpSpPr/>
          <p:nvPr/>
        </p:nvGrpSpPr>
        <p:grpSpPr>
          <a:xfrm>
            <a:off x="46654" y="5556232"/>
            <a:ext cx="12806647" cy="3608032"/>
            <a:chOff x="0" y="0"/>
            <a:chExt cx="12806645" cy="3608030"/>
          </a:xfrm>
        </p:grpSpPr>
        <p:pic>
          <p:nvPicPr>
            <p:cNvPr id="782" name="Capture d’écran 2025-10-14 à 11.21.45.png" descr="Capture d’écran 2025-10-14 à 11.21.45.png"/>
            <p:cNvPicPr>
              <a:picLocks noChangeAspect="1"/>
            </p:cNvPicPr>
            <p:nvPr/>
          </p:nvPicPr>
          <p:blipFill>
            <a:blip r:embed="rId6"/>
            <a:stretch>
              <a:fillRect/>
            </a:stretch>
          </p:blipFill>
          <p:spPr>
            <a:xfrm>
              <a:off x="234191" y="6350"/>
              <a:ext cx="3530601" cy="3251200"/>
            </a:xfrm>
            <a:prstGeom prst="rect">
              <a:avLst/>
            </a:prstGeom>
            <a:ln w="12700" cap="flat">
              <a:noFill/>
              <a:miter lim="400000"/>
            </a:ln>
            <a:effectLst/>
          </p:spPr>
        </p:pic>
        <p:pic>
          <p:nvPicPr>
            <p:cNvPr id="783" name="Capture d’écran 2025-10-14 à 11.22.01.png" descr="Capture d’écran 2025-10-14 à 11.22.01.png"/>
            <p:cNvPicPr>
              <a:picLocks noChangeAspect="1"/>
            </p:cNvPicPr>
            <p:nvPr/>
          </p:nvPicPr>
          <p:blipFill>
            <a:blip r:embed="rId7"/>
            <a:stretch>
              <a:fillRect/>
            </a:stretch>
          </p:blipFill>
          <p:spPr>
            <a:xfrm>
              <a:off x="4631321" y="12700"/>
              <a:ext cx="3467101" cy="3238500"/>
            </a:xfrm>
            <a:prstGeom prst="rect">
              <a:avLst/>
            </a:prstGeom>
            <a:ln w="12700" cap="flat">
              <a:noFill/>
              <a:miter lim="400000"/>
            </a:ln>
            <a:effectLst/>
          </p:spPr>
        </p:pic>
        <p:pic>
          <p:nvPicPr>
            <p:cNvPr id="784" name="Capture d’écran 2025-10-14 à 11.22.12.png" descr="Capture d’écran 2025-10-14 à 11.22.12.png"/>
            <p:cNvPicPr>
              <a:picLocks noChangeAspect="1"/>
            </p:cNvPicPr>
            <p:nvPr/>
          </p:nvPicPr>
          <p:blipFill>
            <a:blip r:embed="rId8"/>
            <a:stretch>
              <a:fillRect/>
            </a:stretch>
          </p:blipFill>
          <p:spPr>
            <a:xfrm>
              <a:off x="8964952" y="0"/>
              <a:ext cx="3505201" cy="3263900"/>
            </a:xfrm>
            <a:prstGeom prst="rect">
              <a:avLst/>
            </a:prstGeom>
            <a:ln w="12700" cap="flat">
              <a:noFill/>
              <a:miter lim="400000"/>
            </a:ln>
            <a:effectLst/>
          </p:spPr>
        </p:pic>
        <mc:AlternateContent xmlns:mc="http://schemas.openxmlformats.org/markup-compatibility/2006">
          <mc:Choice xmlns:a14="http://schemas.microsoft.com/office/drawing/2010/main" Requires="a14">
            <p:sp>
              <p:nvSpPr>
                <p:cNvPr id="785" name="Texte"/>
                <p:cNvSpPr txBox="1"/>
                <p:nvPr/>
              </p:nvSpPr>
              <p:spPr>
                <a:xfrm>
                  <a:off x="1851777" y="3206042"/>
                  <a:ext cx="295430" cy="40198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m:oMathPara>
                  </a14:m>
                  <a:endParaRPr/>
                </a:p>
              </p:txBody>
            </p:sp>
          </mc:Choice>
          <mc:Fallback>
            <p:sp>
              <p:nvSpPr>
                <p:cNvPr id="785" name="Texte"/>
                <p:cNvSpPr txBox="1">
                  <a:spLocks noRot="1" noChangeAspect="1" noMove="1" noResize="1" noEditPoints="1" noAdjustHandles="1" noChangeArrowheads="1" noChangeShapeType="1" noTextEdit="1"/>
                </p:cNvSpPr>
                <p:nvPr/>
              </p:nvSpPr>
              <p:spPr>
                <a:xfrm>
                  <a:off x="1851777" y="3206042"/>
                  <a:ext cx="295430" cy="401989"/>
                </a:xfrm>
                <a:prstGeom prst="rect">
                  <a:avLst/>
                </a:prstGeom>
                <a:blipFill>
                  <a:blip r:embed="rId9"/>
                  <a:stretch>
                    <a:fillRect l="-12500" r="-16667"/>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86" name="Équation"/>
                <p:cNvSpPr txBox="1"/>
                <p:nvPr/>
              </p:nvSpPr>
              <p:spPr>
                <a:xfrm rot="16200000">
                  <a:off x="31924" y="1485741"/>
                  <a:ext cx="155457" cy="219307"/>
                </a:xfrm>
                <a:prstGeom prst="rect">
                  <a:avLst/>
                </a:prstGeom>
                <a:noFill/>
                <a:ln w="12700" cap="flat">
                  <a:noFill/>
                  <a:miter lim="400000"/>
                </a:ln>
                <a:effectLst/>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1600">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𝑘</m:t>
                            </m:r>
                          </m:e>
                          <m:sub>
                            <m:r>
                              <a:rPr sz="1600" i="1">
                                <a:solidFill>
                                  <a:srgbClr val="000000"/>
                                </a:solidFill>
                                <a:latin typeface="Cambria Math" panose="02040503050406030204" pitchFamily="18" charset="0"/>
                              </a:rPr>
                              <m:t>𝑦</m:t>
                            </m:r>
                          </m:sub>
                        </m:sSub>
                      </m:oMath>
                    </m:oMathPara>
                  </a14:m>
                  <a:endParaRPr sz="1600"/>
                </a:p>
              </p:txBody>
            </p:sp>
          </mc:Choice>
          <mc:Fallback>
            <p:sp>
              <p:nvSpPr>
                <p:cNvPr id="786" name="Équation"/>
                <p:cNvSpPr txBox="1">
                  <a:spLocks noRot="1" noChangeAspect="1" noMove="1" noResize="1" noEditPoints="1" noAdjustHandles="1" noChangeArrowheads="1" noChangeShapeType="1" noTextEdit="1"/>
                </p:cNvSpPr>
                <p:nvPr/>
              </p:nvSpPr>
              <p:spPr>
                <a:xfrm rot="16200000">
                  <a:off x="31924" y="1485741"/>
                  <a:ext cx="155457" cy="219307"/>
                </a:xfrm>
                <a:prstGeom prst="rect">
                  <a:avLst/>
                </a:prstGeom>
                <a:blipFill>
                  <a:blip r:embed="rId10"/>
                  <a:stretch>
                    <a:fillRect t="-57143" r="-36842" b="-42857"/>
                  </a:stretch>
                </a:blipFill>
                <a:ln w="12700" cap="flat">
                  <a:noFill/>
                  <a:miter lim="400000"/>
                </a:ln>
                <a:effec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87" name="Texte"/>
                <p:cNvSpPr txBox="1"/>
                <p:nvPr/>
              </p:nvSpPr>
              <p:spPr>
                <a:xfrm>
                  <a:off x="6183453" y="3161103"/>
                  <a:ext cx="295431" cy="40199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m:oMathPara>
                  </a14:m>
                  <a:endParaRPr/>
                </a:p>
              </p:txBody>
            </p:sp>
          </mc:Choice>
          <mc:Fallback>
            <p:sp>
              <p:nvSpPr>
                <p:cNvPr id="787" name="Texte"/>
                <p:cNvSpPr txBox="1">
                  <a:spLocks noRot="1" noChangeAspect="1" noMove="1" noResize="1" noEditPoints="1" noAdjustHandles="1" noChangeArrowheads="1" noChangeShapeType="1" noTextEdit="1"/>
                </p:cNvSpPr>
                <p:nvPr/>
              </p:nvSpPr>
              <p:spPr>
                <a:xfrm>
                  <a:off x="6183453" y="3161103"/>
                  <a:ext cx="295431" cy="401990"/>
                </a:xfrm>
                <a:prstGeom prst="rect">
                  <a:avLst/>
                </a:prstGeom>
                <a:blipFill>
                  <a:blip r:embed="rId11"/>
                  <a:stretch>
                    <a:fillRect l="-12500" r="-1250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88" name="Équation"/>
                <p:cNvSpPr txBox="1"/>
                <p:nvPr/>
              </p:nvSpPr>
              <p:spPr>
                <a:xfrm rot="16200000">
                  <a:off x="4363601" y="1440803"/>
                  <a:ext cx="155457" cy="219307"/>
                </a:xfrm>
                <a:prstGeom prst="rect">
                  <a:avLst/>
                </a:prstGeom>
                <a:noFill/>
                <a:ln w="12700" cap="flat">
                  <a:noFill/>
                  <a:miter lim="400000"/>
                </a:ln>
                <a:effectLst/>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1600">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𝑘</m:t>
                            </m:r>
                          </m:e>
                          <m:sub>
                            <m:r>
                              <a:rPr sz="1600" i="1">
                                <a:solidFill>
                                  <a:srgbClr val="000000"/>
                                </a:solidFill>
                                <a:latin typeface="Cambria Math" panose="02040503050406030204" pitchFamily="18" charset="0"/>
                              </a:rPr>
                              <m:t>𝑦</m:t>
                            </m:r>
                          </m:sub>
                        </m:sSub>
                      </m:oMath>
                    </m:oMathPara>
                  </a14:m>
                  <a:endParaRPr sz="1600"/>
                </a:p>
              </p:txBody>
            </p:sp>
          </mc:Choice>
          <mc:Fallback>
            <p:sp>
              <p:nvSpPr>
                <p:cNvPr id="788" name="Équation"/>
                <p:cNvSpPr txBox="1">
                  <a:spLocks noRot="1" noChangeAspect="1" noMove="1" noResize="1" noEditPoints="1" noAdjustHandles="1" noChangeArrowheads="1" noChangeShapeType="1" noTextEdit="1"/>
                </p:cNvSpPr>
                <p:nvPr/>
              </p:nvSpPr>
              <p:spPr>
                <a:xfrm rot="16200000">
                  <a:off x="4363601" y="1440803"/>
                  <a:ext cx="155457" cy="219307"/>
                </a:xfrm>
                <a:prstGeom prst="rect">
                  <a:avLst/>
                </a:prstGeom>
                <a:blipFill>
                  <a:blip r:embed="rId12"/>
                  <a:stretch>
                    <a:fillRect t="-61538" r="-44444" b="-46154"/>
                  </a:stretch>
                </a:blipFill>
                <a:ln w="12700" cap="flat">
                  <a:noFill/>
                  <a:miter lim="400000"/>
                </a:ln>
                <a:effec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89" name="Texte"/>
                <p:cNvSpPr txBox="1"/>
                <p:nvPr/>
              </p:nvSpPr>
              <p:spPr>
                <a:xfrm>
                  <a:off x="10515131" y="3147427"/>
                  <a:ext cx="295430" cy="401989"/>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m:oMathPara>
                  </a14:m>
                  <a:endParaRPr/>
                </a:p>
              </p:txBody>
            </p:sp>
          </mc:Choice>
          <mc:Fallback>
            <p:sp>
              <p:nvSpPr>
                <p:cNvPr id="789" name="Texte"/>
                <p:cNvSpPr txBox="1">
                  <a:spLocks noRot="1" noChangeAspect="1" noMove="1" noResize="1" noEditPoints="1" noAdjustHandles="1" noChangeArrowheads="1" noChangeShapeType="1" noTextEdit="1"/>
                </p:cNvSpPr>
                <p:nvPr/>
              </p:nvSpPr>
              <p:spPr>
                <a:xfrm>
                  <a:off x="10515131" y="3147427"/>
                  <a:ext cx="295430" cy="401989"/>
                </a:xfrm>
                <a:prstGeom prst="rect">
                  <a:avLst/>
                </a:prstGeom>
                <a:blipFill>
                  <a:blip r:embed="rId13"/>
                  <a:stretch>
                    <a:fillRect l="-12500" r="-16667"/>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90" name="Équation"/>
                <p:cNvSpPr txBox="1"/>
                <p:nvPr/>
              </p:nvSpPr>
              <p:spPr>
                <a:xfrm rot="16200000">
                  <a:off x="8695279" y="1427126"/>
                  <a:ext cx="155457" cy="219307"/>
                </a:xfrm>
                <a:prstGeom prst="rect">
                  <a:avLst/>
                </a:prstGeom>
                <a:noFill/>
                <a:ln w="12700" cap="flat">
                  <a:noFill/>
                  <a:miter lim="400000"/>
                </a:ln>
                <a:effectLst/>
              </p:spPr>
              <p:txBody>
                <a:bodyPr wrap="none" lIns="0" tIns="0" rIns="0" bIns="0">
                  <a:spAutoFit/>
                </a:bodyPr>
                <a:lstStyle/>
                <a:p>
                  <a:pPr defTabSz="914400" latinLnBrk="1">
                    <a:lnSpc>
                      <a:spcPct val="100000"/>
                    </a:lnSpc>
                    <a:spcBef>
                      <a:spcPts val="0"/>
                    </a:spcBef>
                    <a:defRPr sz="1800"/>
                  </a:pPr>
                  <a14:m>
                    <m:oMathPara xmlns:m="http://schemas.openxmlformats.org/officeDocument/2006/math">
                      <m:oMathParaPr>
                        <m:jc m:val="centerGroup"/>
                      </m:oMathParaPr>
                      <m:oMath xmlns:m="http://schemas.openxmlformats.org/officeDocument/2006/math">
                        <m:sSub>
                          <m:sSubPr>
                            <m:ctrlPr>
                              <a:rPr sz="1600">
                                <a:solidFill>
                                  <a:srgbClr val="000000"/>
                                </a:solidFill>
                                <a:latin typeface="Cambria Math" panose="02040503050406030204" pitchFamily="18" charset="0"/>
                              </a:rPr>
                            </m:ctrlPr>
                          </m:sSubPr>
                          <m:e>
                            <m:r>
                              <a:rPr sz="1600" i="1">
                                <a:solidFill>
                                  <a:srgbClr val="000000"/>
                                </a:solidFill>
                                <a:latin typeface="Cambria Math" panose="02040503050406030204" pitchFamily="18" charset="0"/>
                              </a:rPr>
                              <m:t>𝑘</m:t>
                            </m:r>
                          </m:e>
                          <m:sub>
                            <m:r>
                              <a:rPr sz="1600" i="1">
                                <a:solidFill>
                                  <a:srgbClr val="000000"/>
                                </a:solidFill>
                                <a:latin typeface="Cambria Math" panose="02040503050406030204" pitchFamily="18" charset="0"/>
                              </a:rPr>
                              <m:t>𝑦</m:t>
                            </m:r>
                          </m:sub>
                        </m:sSub>
                      </m:oMath>
                    </m:oMathPara>
                  </a14:m>
                  <a:endParaRPr sz="1600"/>
                </a:p>
              </p:txBody>
            </p:sp>
          </mc:Choice>
          <mc:Fallback>
            <p:sp>
              <p:nvSpPr>
                <p:cNvPr id="790" name="Équation"/>
                <p:cNvSpPr txBox="1">
                  <a:spLocks noRot="1" noChangeAspect="1" noMove="1" noResize="1" noEditPoints="1" noAdjustHandles="1" noChangeArrowheads="1" noChangeShapeType="1" noTextEdit="1"/>
                </p:cNvSpPr>
                <p:nvPr/>
              </p:nvSpPr>
              <p:spPr>
                <a:xfrm rot="16200000">
                  <a:off x="8695279" y="1427126"/>
                  <a:ext cx="155457" cy="219307"/>
                </a:xfrm>
                <a:prstGeom prst="rect">
                  <a:avLst/>
                </a:prstGeom>
                <a:blipFill>
                  <a:blip r:embed="rId14"/>
                  <a:stretch>
                    <a:fillRect t="-61538" r="-36842" b="-46154"/>
                  </a:stretch>
                </a:blipFill>
                <a:ln w="12700" cap="flat">
                  <a:noFill/>
                  <a:miter lim="400000"/>
                </a:ln>
                <a:effectLst/>
              </p:spPr>
              <p:txBody>
                <a:bodyPr/>
                <a:lstStyle/>
                <a:p>
                  <a:r>
                    <a:rPr lang="fr-FR">
                      <a:noFill/>
                    </a:rPr>
                    <a:t> </a:t>
                  </a:r>
                </a:p>
              </p:txBody>
            </p:sp>
          </mc:Fallback>
        </mc:AlternateContent>
        <p:sp>
          <p:nvSpPr>
            <p:cNvPr id="803" name="Ligne de connexion"/>
            <p:cNvSpPr/>
            <p:nvPr/>
          </p:nvSpPr>
          <p:spPr>
            <a:xfrm>
              <a:off x="9735150" y="801418"/>
              <a:ext cx="917988" cy="388928"/>
            </a:xfrm>
            <a:custGeom>
              <a:avLst/>
              <a:gdLst/>
              <a:ahLst/>
              <a:cxnLst>
                <a:cxn ang="0">
                  <a:pos x="wd2" y="hd2"/>
                </a:cxn>
                <a:cxn ang="5400000">
                  <a:pos x="wd2" y="hd2"/>
                </a:cxn>
                <a:cxn ang="10800000">
                  <a:pos x="wd2" y="hd2"/>
                </a:cxn>
                <a:cxn ang="16200000">
                  <a:pos x="wd2" y="hd2"/>
                </a:cxn>
              </a:cxnLst>
              <a:rect l="0" t="0" r="r" b="b"/>
              <a:pathLst>
                <a:path w="21600" h="16589" extrusionOk="0">
                  <a:moveTo>
                    <a:pt x="0" y="7983"/>
                  </a:moveTo>
                  <a:cubicBezTo>
                    <a:pt x="10131" y="-5011"/>
                    <a:pt x="17331" y="-2142"/>
                    <a:pt x="21600" y="16589"/>
                  </a:cubicBezTo>
                </a:path>
              </a:pathLst>
            </a:custGeom>
            <a:noFill/>
            <a:ln w="508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804" name="Ligne de connexion"/>
            <p:cNvSpPr/>
            <p:nvPr/>
          </p:nvSpPr>
          <p:spPr>
            <a:xfrm>
              <a:off x="10753104" y="801418"/>
              <a:ext cx="917988" cy="388928"/>
            </a:xfrm>
            <a:custGeom>
              <a:avLst/>
              <a:gdLst/>
              <a:ahLst/>
              <a:cxnLst>
                <a:cxn ang="0">
                  <a:pos x="wd2" y="hd2"/>
                </a:cxn>
                <a:cxn ang="5400000">
                  <a:pos x="wd2" y="hd2"/>
                </a:cxn>
                <a:cxn ang="10800000">
                  <a:pos x="wd2" y="hd2"/>
                </a:cxn>
                <a:cxn ang="16200000">
                  <a:pos x="wd2" y="hd2"/>
                </a:cxn>
              </a:cxnLst>
              <a:rect l="0" t="0" r="r" b="b"/>
              <a:pathLst>
                <a:path w="21600" h="16589" extrusionOk="0">
                  <a:moveTo>
                    <a:pt x="21600" y="7983"/>
                  </a:moveTo>
                  <a:cubicBezTo>
                    <a:pt x="11469" y="-5011"/>
                    <a:pt x="4269" y="-2142"/>
                    <a:pt x="0" y="16589"/>
                  </a:cubicBezTo>
                </a:path>
              </a:pathLst>
            </a:custGeom>
            <a:noFill/>
            <a:ln w="508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805" name="Ligne de connexion"/>
            <p:cNvSpPr/>
            <p:nvPr/>
          </p:nvSpPr>
          <p:spPr>
            <a:xfrm>
              <a:off x="9749582" y="2085095"/>
              <a:ext cx="917988" cy="388928"/>
            </a:xfrm>
            <a:custGeom>
              <a:avLst/>
              <a:gdLst/>
              <a:ahLst/>
              <a:cxnLst>
                <a:cxn ang="0">
                  <a:pos x="wd2" y="hd2"/>
                </a:cxn>
                <a:cxn ang="5400000">
                  <a:pos x="wd2" y="hd2"/>
                </a:cxn>
                <a:cxn ang="10800000">
                  <a:pos x="wd2" y="hd2"/>
                </a:cxn>
                <a:cxn ang="16200000">
                  <a:pos x="wd2" y="hd2"/>
                </a:cxn>
              </a:cxnLst>
              <a:rect l="0" t="0" r="r" b="b"/>
              <a:pathLst>
                <a:path w="21600" h="16589" extrusionOk="0">
                  <a:moveTo>
                    <a:pt x="0" y="8606"/>
                  </a:moveTo>
                  <a:cubicBezTo>
                    <a:pt x="10131" y="21600"/>
                    <a:pt x="17331" y="18731"/>
                    <a:pt x="21600" y="0"/>
                  </a:cubicBezTo>
                </a:path>
              </a:pathLst>
            </a:custGeom>
            <a:noFill/>
            <a:ln w="508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806" name="Ligne de connexion"/>
            <p:cNvSpPr/>
            <p:nvPr/>
          </p:nvSpPr>
          <p:spPr>
            <a:xfrm>
              <a:off x="10767536" y="2085095"/>
              <a:ext cx="917988" cy="388928"/>
            </a:xfrm>
            <a:custGeom>
              <a:avLst/>
              <a:gdLst/>
              <a:ahLst/>
              <a:cxnLst>
                <a:cxn ang="0">
                  <a:pos x="wd2" y="hd2"/>
                </a:cxn>
                <a:cxn ang="5400000">
                  <a:pos x="wd2" y="hd2"/>
                </a:cxn>
                <a:cxn ang="10800000">
                  <a:pos x="wd2" y="hd2"/>
                </a:cxn>
                <a:cxn ang="16200000">
                  <a:pos x="wd2" y="hd2"/>
                </a:cxn>
              </a:cxnLst>
              <a:rect l="0" t="0" r="r" b="b"/>
              <a:pathLst>
                <a:path w="21600" h="16589" extrusionOk="0">
                  <a:moveTo>
                    <a:pt x="21600" y="8606"/>
                  </a:moveTo>
                  <a:cubicBezTo>
                    <a:pt x="11469" y="21600"/>
                    <a:pt x="4269" y="18731"/>
                    <a:pt x="0" y="0"/>
                  </a:cubicBezTo>
                </a:path>
              </a:pathLst>
            </a:custGeom>
            <a:noFill/>
            <a:ln w="508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795" name="Ligne"/>
            <p:cNvSpPr/>
            <p:nvPr/>
          </p:nvSpPr>
          <p:spPr>
            <a:xfrm flipV="1">
              <a:off x="12193965" y="1186359"/>
              <a:ext cx="1" cy="526187"/>
            </a:xfrm>
            <a:prstGeom prst="line">
              <a:avLst/>
            </a:prstGeom>
            <a:noFill/>
            <a:ln w="50800" cap="flat">
              <a:solidFill>
                <a:schemeClr val="accent5">
                  <a:hueOff val="-82419"/>
                  <a:satOff val="-9513"/>
                  <a:lumOff val="-16343"/>
                </a:schemeClr>
              </a:solidFill>
              <a:prstDash val="solid"/>
              <a:miter lim="400000"/>
              <a:tailEnd type="triangle" w="med" len="med"/>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796" name="Texte"/>
                <p:cNvSpPr txBox="1"/>
                <p:nvPr/>
              </p:nvSpPr>
              <p:spPr>
                <a:xfrm>
                  <a:off x="12142816" y="1231554"/>
                  <a:ext cx="663830" cy="435798"/>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pPr>
                    <a:defRPr>
                      <a:solidFill>
                        <a:schemeClr val="accent5">
                          <a:hueOff val="-82419"/>
                          <a:satOff val="-9513"/>
                          <a:lumOff val="-16343"/>
                        </a:schemeClr>
                      </a:solidFill>
                    </a:defRPr>
                  </a:pPr>
                  <a14:m>
                    <m:oMath xmlns:m="http://schemas.openxmlformats.org/officeDocument/2006/math">
                      <m:r>
                        <a:rPr sz="1900" i="1">
                          <a:solidFill>
                            <a:srgbClr val="ED220B"/>
                          </a:solidFill>
                          <a:latin typeface="Cambria Math" panose="02040503050406030204" pitchFamily="18" charset="0"/>
                        </a:rPr>
                        <m:t>∼</m:t>
                      </m:r>
                      <m:sSub>
                        <m:sSubPr>
                          <m:ctrlPr>
                            <a:rPr sz="1900" i="1">
                              <a:solidFill>
                                <a:srgbClr val="ED220B"/>
                              </a:solidFill>
                              <a:latin typeface="Cambria Math" panose="02040503050406030204" pitchFamily="18" charset="0"/>
                            </a:rPr>
                          </m:ctrlPr>
                        </m:sSubPr>
                        <m:e>
                          <m:r>
                            <a:rPr sz="1900" i="1">
                              <a:solidFill>
                                <a:srgbClr val="ED220B"/>
                              </a:solidFill>
                              <a:latin typeface="Cambria Math" panose="02040503050406030204" pitchFamily="18" charset="0"/>
                            </a:rPr>
                            <m:t>𝑘</m:t>
                          </m:r>
                        </m:e>
                        <m:sub>
                          <m:r>
                            <a:rPr sz="1900" i="1">
                              <a:solidFill>
                                <a:srgbClr val="ED220B"/>
                              </a:solidFill>
                              <a:latin typeface="Cambria Math" panose="02040503050406030204" pitchFamily="18" charset="0"/>
                            </a:rPr>
                            <m:t>𝛽</m:t>
                          </m:r>
                        </m:sub>
                      </m:sSub>
                    </m:oMath>
                  </a14:m>
                  <a:r>
                    <a:t> </a:t>
                  </a:r>
                  <a:endParaRPr>
                    <a:solidFill>
                      <a:srgbClr val="EE220C"/>
                    </a:solidFill>
                  </a:endParaRPr>
                </a:p>
              </p:txBody>
            </p:sp>
          </mc:Choice>
          <mc:Fallback>
            <p:sp>
              <p:nvSpPr>
                <p:cNvPr id="796" name="Texte"/>
                <p:cNvSpPr txBox="1">
                  <a:spLocks noRot="1" noChangeAspect="1" noMove="1" noResize="1" noEditPoints="1" noAdjustHandles="1" noChangeArrowheads="1" noChangeShapeType="1" noTextEdit="1"/>
                </p:cNvSpPr>
                <p:nvPr/>
              </p:nvSpPr>
              <p:spPr>
                <a:xfrm>
                  <a:off x="12142816" y="1231554"/>
                  <a:ext cx="663830" cy="435798"/>
                </a:xfrm>
                <a:prstGeom prst="rect">
                  <a:avLst/>
                </a:prstGeom>
                <a:blipFill>
                  <a:blip r:embed="rId15"/>
                  <a:stretch>
                    <a:fillRect b="-2857"/>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sp>
        <p:nvSpPr>
          <p:cNvPr id="798" name="Vallis, Book 2017"/>
          <p:cNvSpPr txBox="1"/>
          <p:nvPr/>
        </p:nvSpPr>
        <p:spPr>
          <a:xfrm>
            <a:off x="10957339" y="9115504"/>
            <a:ext cx="1850290"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Vallis, Book 2017</a:t>
            </a:r>
          </a:p>
        </p:txBody>
      </p:sp>
      <p:sp>
        <p:nvSpPr>
          <p:cNvPr id="799" name="Energy spectrum time evolution in the (kx,ky) space"/>
          <p:cNvSpPr txBox="1"/>
          <p:nvPr/>
        </p:nvSpPr>
        <p:spPr>
          <a:xfrm>
            <a:off x="3844925" y="9098084"/>
            <a:ext cx="5314951"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 i="1"/>
            </a:lvl1pPr>
          </a:lstStyle>
          <a:p>
            <a:r>
              <a:t>Energy spectrum time evolution in the (kx,ky) space</a:t>
            </a:r>
          </a:p>
        </p:txBody>
      </p:sp>
      <p:sp>
        <p:nvSpPr>
          <p:cNvPr id="800" name="Ligne"/>
          <p:cNvSpPr/>
          <p:nvPr/>
        </p:nvSpPr>
        <p:spPr>
          <a:xfrm>
            <a:off x="10772865" y="5469210"/>
            <a:ext cx="1" cy="927379"/>
          </a:xfrm>
          <a:prstGeom prst="line">
            <a:avLst/>
          </a:prstGeom>
          <a:ln w="50800">
            <a:solidFill>
              <a:schemeClr val="accent3">
                <a:hueOff val="362282"/>
                <a:satOff val="31803"/>
                <a:lumOff val="-18242"/>
              </a:schemeClr>
            </a:solidFill>
            <a:miter lim="400000"/>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801" name="zonal jet"/>
              <p:cNvSpPr txBox="1"/>
              <p:nvPr/>
            </p:nvSpPr>
            <p:spPr>
              <a:xfrm>
                <a:off x="10436823" y="4993969"/>
                <a:ext cx="2129015" cy="44603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b="1">
                    <a:solidFill>
                      <a:schemeClr val="accent3">
                        <a:hueOff val="362282"/>
                        <a:satOff val="31803"/>
                        <a:lumOff val="-18242"/>
                      </a:schemeClr>
                    </a:solidFill>
                  </a:defRPr>
                </a:pPr>
                <a14:m>
                  <m:oMath xmlns:m="http://schemas.openxmlformats.org/officeDocument/2006/math">
                    <m:sSub>
                      <m:sSubPr>
                        <m:ctrlPr>
                          <a:rPr sz="2150">
                            <a:solidFill>
                              <a:srgbClr val="1CB000"/>
                            </a:solidFill>
                            <a:latin typeface="Cambria Math" panose="02040503050406030204" pitchFamily="18" charset="0"/>
                          </a:rPr>
                        </m:ctrlPr>
                      </m:sSubPr>
                      <m:e>
                        <m:r>
                          <a:rPr sz="2150" i="1">
                            <a:solidFill>
                              <a:srgbClr val="1CB000"/>
                            </a:solidFill>
                            <a:latin typeface="Cambria Math" panose="02040503050406030204" pitchFamily="18" charset="0"/>
                          </a:rPr>
                          <m:t>𝑘</m:t>
                        </m:r>
                      </m:e>
                      <m:sub>
                        <m:r>
                          <a:rPr sz="2150" i="1">
                            <a:solidFill>
                              <a:srgbClr val="1CB000"/>
                            </a:solidFill>
                            <a:latin typeface="Cambria Math" panose="02040503050406030204" pitchFamily="18" charset="0"/>
                          </a:rPr>
                          <m:t>𝑥</m:t>
                        </m:r>
                      </m:sub>
                    </m:sSub>
                    <m:r>
                      <a:rPr sz="2150" i="1">
                        <a:solidFill>
                          <a:srgbClr val="1CB000"/>
                        </a:solidFill>
                        <a:latin typeface="Cambria Math" panose="02040503050406030204" pitchFamily="18" charset="0"/>
                      </a:rPr>
                      <m:t>=0⇔</m:t>
                    </m:r>
                  </m:oMath>
                </a14:m>
                <a:r>
                  <a:t>zonal jet</a:t>
                </a:r>
                <a:endParaRPr>
                  <a:solidFill>
                    <a:srgbClr val="1DB100"/>
                  </a:solidFill>
                </a:endParaRPr>
              </a:p>
            </p:txBody>
          </p:sp>
        </mc:Choice>
        <mc:Fallback>
          <p:sp>
            <p:nvSpPr>
              <p:cNvPr id="801" name="zonal jet"/>
              <p:cNvSpPr txBox="1">
                <a:spLocks noRot="1" noChangeAspect="1" noMove="1" noResize="1" noEditPoints="1" noAdjustHandles="1" noChangeArrowheads="1" noChangeShapeType="1" noTextEdit="1"/>
              </p:cNvSpPr>
              <p:nvPr/>
            </p:nvSpPr>
            <p:spPr>
              <a:xfrm>
                <a:off x="10436823" y="4993969"/>
                <a:ext cx="2129015" cy="446031"/>
              </a:xfrm>
              <a:prstGeom prst="rect">
                <a:avLst/>
              </a:prstGeom>
              <a:blipFill>
                <a:blip r:embed="rId16"/>
                <a:stretch>
                  <a:fillRect l="-2367" r="-6509" b="-111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802" name="anisotropic inverse cascade"/>
          <p:cNvSpPr txBox="1"/>
          <p:nvPr/>
        </p:nvSpPr>
        <p:spPr>
          <a:xfrm>
            <a:off x="7322057" y="5815564"/>
            <a:ext cx="3170455"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solidFill>
                  <a:schemeClr val="accent5">
                    <a:hueOff val="-82419"/>
                    <a:satOff val="-9513"/>
                    <a:lumOff val="-16343"/>
                  </a:schemeClr>
                </a:solidFill>
              </a:defRPr>
            </a:lvl1pPr>
          </a:lstStyle>
          <a:p>
            <a:r>
              <a:t>anisotropic inverse cascade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To maintain realistic EEJ, we should have a soup of turbulence, at depth, maintained with u_rms~0.03m/s. realistic?"/>
          <p:cNvSpPr txBox="1"/>
          <p:nvPr/>
        </p:nvSpPr>
        <p:spPr>
          <a:xfrm>
            <a:off x="8799792" y="5222689"/>
            <a:ext cx="3739389"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spcBef>
                <a:spcPts val="0"/>
              </a:spcBef>
              <a:defRPr sz="1800">
                <a:latin typeface="Helvetica"/>
                <a:ea typeface="Helvetica"/>
                <a:cs typeface="Helvetica"/>
                <a:sym typeface="Helvetica"/>
              </a:defRPr>
            </a:lvl1pPr>
          </a:lstStyle>
          <a:p>
            <a:r>
              <a:t>To maintain realistic EEJ, we should have a soup of turbulence, at depth, maintained with u_rms~0.03m/s. realistic?</a:t>
            </a:r>
          </a:p>
        </p:txBody>
      </p:sp>
      <p:grpSp>
        <p:nvGrpSpPr>
          <p:cNvPr id="812" name="Grouper"/>
          <p:cNvGrpSpPr/>
          <p:nvPr/>
        </p:nvGrpSpPr>
        <p:grpSpPr>
          <a:xfrm>
            <a:off x="765298" y="1396775"/>
            <a:ext cx="5097889" cy="4051147"/>
            <a:chOff x="0" y="0"/>
            <a:chExt cx="5097888" cy="4051146"/>
          </a:xfrm>
        </p:grpSpPr>
        <p:pic>
          <p:nvPicPr>
            <p:cNvPr id="809" name="Capture d’écran 2025-09-09 à 11.36.57.png" descr="Capture d’écran 2025-09-09 à 11.36.57.png"/>
            <p:cNvPicPr>
              <a:picLocks/>
            </p:cNvPicPr>
            <p:nvPr/>
          </p:nvPicPr>
          <p:blipFill>
            <a:blip r:embed="rId3"/>
            <a:stretch>
              <a:fillRect/>
            </a:stretch>
          </p:blipFill>
          <p:spPr>
            <a:xfrm>
              <a:off x="0" y="0"/>
              <a:ext cx="5097889" cy="4051147"/>
            </a:xfrm>
            <a:prstGeom prst="rect">
              <a:avLst/>
            </a:prstGeom>
            <a:ln w="12700" cap="flat">
              <a:noFill/>
              <a:miter lim="400000"/>
            </a:ln>
            <a:effectLst/>
          </p:spPr>
        </p:pic>
        <p:sp>
          <p:nvSpPr>
            <p:cNvPr id="810" name="u, 1000m"/>
            <p:cNvSpPr txBox="1"/>
            <p:nvPr/>
          </p:nvSpPr>
          <p:spPr>
            <a:xfrm>
              <a:off x="888583" y="2520621"/>
              <a:ext cx="965506" cy="3245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1000m</a:t>
              </a:r>
            </a:p>
          </p:txBody>
        </p:sp>
        <p:sp>
          <p:nvSpPr>
            <p:cNvPr id="811" name="cm/s"/>
            <p:cNvSpPr txBox="1"/>
            <p:nvPr/>
          </p:nvSpPr>
          <p:spPr>
            <a:xfrm>
              <a:off x="2305231" y="3419781"/>
              <a:ext cx="566014"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cm/s</a:t>
              </a:r>
            </a:p>
          </p:txBody>
        </p:sp>
      </p:grpSp>
      <p:grpSp>
        <p:nvGrpSpPr>
          <p:cNvPr id="816" name="Grouper"/>
          <p:cNvGrpSpPr/>
          <p:nvPr/>
        </p:nvGrpSpPr>
        <p:grpSpPr>
          <a:xfrm>
            <a:off x="135414" y="5731896"/>
            <a:ext cx="8390840" cy="4102961"/>
            <a:chOff x="0" y="0"/>
            <a:chExt cx="8390838" cy="4102959"/>
          </a:xfrm>
        </p:grpSpPr>
        <p:pic>
          <p:nvPicPr>
            <p:cNvPr id="813" name="Capture d’écran 2025-09-09 à 11.38.20.png" descr="Capture d’écran 2025-09-09 à 11.38.20.png"/>
            <p:cNvPicPr>
              <a:picLocks/>
            </p:cNvPicPr>
            <p:nvPr/>
          </p:nvPicPr>
          <p:blipFill>
            <a:blip r:embed="rId4"/>
            <a:stretch>
              <a:fillRect/>
            </a:stretch>
          </p:blipFill>
          <p:spPr>
            <a:xfrm>
              <a:off x="0" y="0"/>
              <a:ext cx="8390839" cy="4102960"/>
            </a:xfrm>
            <a:prstGeom prst="rect">
              <a:avLst/>
            </a:prstGeom>
            <a:ln w="12700" cap="flat">
              <a:noFill/>
              <a:miter lim="400000"/>
            </a:ln>
            <a:effectLst/>
          </p:spPr>
        </p:pic>
        <p:sp>
          <p:nvSpPr>
            <p:cNvPr id="814" name="u, 1000m"/>
            <p:cNvSpPr txBox="1"/>
            <p:nvPr/>
          </p:nvSpPr>
          <p:spPr>
            <a:xfrm>
              <a:off x="964747" y="2701619"/>
              <a:ext cx="965506" cy="3245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1000m</a:t>
              </a:r>
            </a:p>
          </p:txBody>
        </p:sp>
        <p:sp>
          <p:nvSpPr>
            <p:cNvPr id="815" name="cm/s"/>
            <p:cNvSpPr txBox="1"/>
            <p:nvPr/>
          </p:nvSpPr>
          <p:spPr>
            <a:xfrm>
              <a:off x="4047635" y="3438220"/>
              <a:ext cx="566015"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cm/s</a:t>
              </a:r>
            </a:p>
          </p:txBody>
        </p:sp>
      </p:grpSp>
      <p:sp>
        <p:nvSpPr>
          <p:cNvPr id="817" name="Atlantic Ocean"/>
          <p:cNvSpPr txBox="1"/>
          <p:nvPr/>
        </p:nvSpPr>
        <p:spPr>
          <a:xfrm>
            <a:off x="231481" y="1053648"/>
            <a:ext cx="1565556" cy="362407"/>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
        <p:nvSpPr>
          <p:cNvPr id="818" name="Pacific Ocean"/>
          <p:cNvSpPr txBox="1"/>
          <p:nvPr/>
        </p:nvSpPr>
        <p:spPr>
          <a:xfrm>
            <a:off x="276312" y="5437688"/>
            <a:ext cx="1486714" cy="362407"/>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sp>
        <p:nvSpPr>
          <p:cNvPr id="819" name="Ollitrault et al. 2006, 2014"/>
          <p:cNvSpPr txBox="1"/>
          <p:nvPr/>
        </p:nvSpPr>
        <p:spPr>
          <a:xfrm>
            <a:off x="5021896" y="4791156"/>
            <a:ext cx="242956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Ollitrault et al. 2006, 2014</a:t>
            </a:r>
          </a:p>
        </p:txBody>
      </p:sp>
      <p:sp>
        <p:nvSpPr>
          <p:cNvPr id="820" name="Cravatte et al. 2012, Ollitrault et al. 2014"/>
          <p:cNvSpPr txBox="1"/>
          <p:nvPr/>
        </p:nvSpPr>
        <p:spPr>
          <a:xfrm>
            <a:off x="7790815" y="9296748"/>
            <a:ext cx="3739389"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Cravatte et al. 2012, Ollitrault et al. 2014</a:t>
            </a:r>
          </a:p>
        </p:txBody>
      </p:sp>
      <mc:AlternateContent xmlns:mc="http://schemas.openxmlformats.org/markup-compatibility/2006">
        <mc:Choice xmlns:a14="http://schemas.microsoft.com/office/drawing/2010/main" Requires="a14">
          <p:sp>
            <p:nvSpPr>
              <p:cNvPr id="821" name="= 2-3 ."/>
              <p:cNvSpPr txBox="1"/>
              <p:nvPr/>
            </p:nvSpPr>
            <p:spPr>
              <a:xfrm>
                <a:off x="6248181" y="2523251"/>
                <a:ext cx="987313" cy="461372"/>
              </a:xfrm>
              <a:prstGeom prst="rect">
                <a:avLst/>
              </a:prstGeom>
              <a:ln w="25400">
                <a:solidFill>
                  <a:schemeClr val="accent5">
                    <a:hueOff val="-82419"/>
                    <a:satOff val="-9513"/>
                    <a:lumOff val="-16343"/>
                  </a:schemeClr>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chemeClr val="accent5">
                        <a:hueOff val="-82419"/>
                        <a:satOff val="-9513"/>
                        <a:lumOff val="-16343"/>
                      </a:schemeClr>
                    </a:solidFill>
                  </a:defRPr>
                </a:pPr>
                <a14:m>
                  <m:oMath xmlns:m="http://schemas.openxmlformats.org/officeDocument/2006/math">
                    <m:sSub>
                      <m:sSubPr>
                        <m:ctrlPr>
                          <a:rPr sz="1900">
                            <a:solidFill>
                              <a:srgbClr val="ED220B"/>
                            </a:solidFill>
                            <a:latin typeface="Cambria Math" panose="02040503050406030204" pitchFamily="18" charset="0"/>
                          </a:rPr>
                        </m:ctrlPr>
                      </m:sSubPr>
                      <m:e>
                        <m:r>
                          <a:rPr sz="1900" i="1">
                            <a:solidFill>
                              <a:srgbClr val="ED220B"/>
                            </a:solidFill>
                            <a:latin typeface="Cambria Math" panose="02040503050406030204" pitchFamily="18" charset="0"/>
                          </a:rPr>
                          <m:t>𝜆</m:t>
                        </m:r>
                      </m:e>
                      <m:sub>
                        <m:r>
                          <a:rPr sz="1900" i="1">
                            <a:solidFill>
                              <a:srgbClr val="ED220B"/>
                            </a:solidFill>
                            <a:latin typeface="Cambria Math" panose="02040503050406030204" pitchFamily="18" charset="0"/>
                          </a:rPr>
                          <m:t>𝑦</m:t>
                        </m:r>
                      </m:sub>
                    </m:sSub>
                  </m:oMath>
                </a14:m>
                <a:r>
                  <a:t> = 2-3</a:t>
                </a:r>
                <a14:m>
                  <m:oMath xmlns:m="http://schemas.openxmlformats.org/officeDocument/2006/math">
                    <m:sSup>
                      <m:sSupPr>
                        <m:ctrlPr>
                          <a:rPr sz="1900">
                            <a:solidFill>
                              <a:srgbClr val="ED220B"/>
                            </a:solidFill>
                            <a:latin typeface="Cambria Math" panose="02040503050406030204" pitchFamily="18" charset="0"/>
                          </a:rPr>
                        </m:ctrlPr>
                      </m:sSupPr>
                      <m:e/>
                      <m:sup>
                        <m:r>
                          <a:rPr sz="1900" i="1">
                            <a:solidFill>
                              <a:srgbClr val="ED220B"/>
                            </a:solidFill>
                            <a:latin typeface="Cambria Math" panose="02040503050406030204" pitchFamily="18" charset="0"/>
                          </a:rPr>
                          <m:t>∘</m:t>
                        </m:r>
                      </m:sup>
                    </m:sSup>
                  </m:oMath>
                </a14:m>
                <a:r>
                  <a:t>.</a:t>
                </a:r>
                <a:endParaRPr>
                  <a:solidFill>
                    <a:srgbClr val="EE220C"/>
                  </a:solidFill>
                </a:endParaRPr>
              </a:p>
            </p:txBody>
          </p:sp>
        </mc:Choice>
        <mc:Fallback>
          <p:sp>
            <p:nvSpPr>
              <p:cNvPr id="821" name="= 2-3 ."/>
              <p:cNvSpPr txBox="1">
                <a:spLocks noRot="1" noChangeAspect="1" noMove="1" noResize="1" noEditPoints="1" noAdjustHandles="1" noChangeArrowheads="1" noChangeShapeType="1" noTextEdit="1"/>
              </p:cNvSpPr>
              <p:nvPr/>
            </p:nvSpPr>
            <p:spPr>
              <a:xfrm>
                <a:off x="6248181" y="2523251"/>
                <a:ext cx="987313" cy="461372"/>
              </a:xfrm>
              <a:prstGeom prst="rect">
                <a:avLst/>
              </a:prstGeom>
              <a:blipFill>
                <a:blip r:embed="rId5"/>
                <a:stretch>
                  <a:fillRect l="-2500" r="-33750"/>
                </a:stretch>
              </a:blipFill>
              <a:ln w="25400">
                <a:solidFill>
                  <a:schemeClr val="accent5">
                    <a:hueOff val="-82419"/>
                    <a:satOff val="-9513"/>
                    <a:lumOff val="-16343"/>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834" name="Grouper"/>
          <p:cNvGrpSpPr/>
          <p:nvPr/>
        </p:nvGrpSpPr>
        <p:grpSpPr>
          <a:xfrm>
            <a:off x="7595087" y="526702"/>
            <a:ext cx="5201915" cy="4454470"/>
            <a:chOff x="0" y="0"/>
            <a:chExt cx="5201913" cy="4454468"/>
          </a:xfrm>
        </p:grpSpPr>
        <p:pic>
          <p:nvPicPr>
            <p:cNvPr id="822" name="dumbell.png" descr="dumbell.png"/>
            <p:cNvPicPr>
              <a:picLocks noChangeAspect="1"/>
            </p:cNvPicPr>
            <p:nvPr/>
          </p:nvPicPr>
          <p:blipFill>
            <a:blip r:embed="rId6"/>
            <a:stretch>
              <a:fillRect/>
            </a:stretch>
          </p:blipFill>
          <p:spPr>
            <a:xfrm>
              <a:off x="0" y="0"/>
              <a:ext cx="5201914" cy="4454469"/>
            </a:xfrm>
            <a:prstGeom prst="rect">
              <a:avLst/>
            </a:prstGeom>
            <a:ln w="12700" cap="flat">
              <a:noFill/>
              <a:miter lim="400000"/>
            </a:ln>
            <a:effectLst/>
          </p:spPr>
        </p:pic>
        <p:sp>
          <p:nvSpPr>
            <p:cNvPr id="823" name="Ligne"/>
            <p:cNvSpPr/>
            <p:nvPr/>
          </p:nvSpPr>
          <p:spPr>
            <a:xfrm flipH="1">
              <a:off x="2915375" y="1052874"/>
              <a:ext cx="380155" cy="38015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sp>
          <p:nvSpPr>
            <p:cNvPr id="824" name="Ligne"/>
            <p:cNvSpPr/>
            <p:nvPr/>
          </p:nvSpPr>
          <p:spPr>
            <a:xfrm flipH="1">
              <a:off x="2242676" y="1014402"/>
              <a:ext cx="968411" cy="45394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endParaRPr/>
            </a:p>
          </p:txBody>
        </p:sp>
        <p:grpSp>
          <p:nvGrpSpPr>
            <p:cNvPr id="827" name="Grouper"/>
            <p:cNvGrpSpPr/>
            <p:nvPr/>
          </p:nvGrpSpPr>
          <p:grpSpPr>
            <a:xfrm>
              <a:off x="1520350" y="2059816"/>
              <a:ext cx="1165721" cy="342128"/>
              <a:chOff x="0" y="0"/>
              <a:chExt cx="1165719" cy="342126"/>
            </a:xfrm>
          </p:grpSpPr>
          <p:sp>
            <p:nvSpPr>
              <p:cNvPr id="825" name="Rectangle"/>
              <p:cNvSpPr/>
              <p:nvPr/>
            </p:nvSpPr>
            <p:spPr>
              <a:xfrm>
                <a:off x="0" y="14014"/>
                <a:ext cx="1121630" cy="314099"/>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26" name="Rossby waves"/>
              <p:cNvSpPr txBox="1"/>
              <p:nvPr/>
            </p:nvSpPr>
            <p:spPr>
              <a:xfrm>
                <a:off x="44090" y="0"/>
                <a:ext cx="1121630" cy="3421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Rossby waves</a:t>
                </a:r>
              </a:p>
            </p:txBody>
          </p:sp>
        </p:grpSp>
        <p:grpSp>
          <p:nvGrpSpPr>
            <p:cNvPr id="830" name="Grouper"/>
            <p:cNvGrpSpPr/>
            <p:nvPr/>
          </p:nvGrpSpPr>
          <p:grpSpPr>
            <a:xfrm>
              <a:off x="2995799" y="3326460"/>
              <a:ext cx="1192912" cy="331641"/>
              <a:chOff x="0" y="0"/>
              <a:chExt cx="1192911" cy="331640"/>
            </a:xfrm>
          </p:grpSpPr>
          <p:sp>
            <p:nvSpPr>
              <p:cNvPr id="828" name="Rectangle"/>
              <p:cNvSpPr/>
              <p:nvPr/>
            </p:nvSpPr>
            <p:spPr>
              <a:xfrm>
                <a:off x="0" y="13584"/>
                <a:ext cx="1074209" cy="304472"/>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29" name="Turbulence"/>
              <p:cNvSpPr txBox="1"/>
              <p:nvPr/>
            </p:nvSpPr>
            <p:spPr>
              <a:xfrm>
                <a:off x="5499" y="0"/>
                <a:ext cx="1187413" cy="331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Turbulence</a:t>
                </a:r>
              </a:p>
            </p:txBody>
          </p:sp>
        </p:grpSp>
        <p:grpSp>
          <p:nvGrpSpPr>
            <p:cNvPr id="833" name="Grouper"/>
            <p:cNvGrpSpPr/>
            <p:nvPr/>
          </p:nvGrpSpPr>
          <p:grpSpPr>
            <a:xfrm>
              <a:off x="3079149" y="742063"/>
              <a:ext cx="1365326" cy="282645"/>
              <a:chOff x="0" y="-27645"/>
              <a:chExt cx="1365324" cy="282644"/>
            </a:xfrm>
          </p:grpSpPr>
          <p:sp>
            <p:nvSpPr>
              <p:cNvPr id="831" name="Rectangle"/>
              <p:cNvSpPr/>
              <p:nvPr/>
            </p:nvSpPr>
            <p:spPr>
              <a:xfrm>
                <a:off x="0" y="10445"/>
                <a:ext cx="1229467" cy="234109"/>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32" name="U = 0.03 m/s"/>
              <p:cNvSpPr txBox="1"/>
              <p:nvPr/>
            </p:nvSpPr>
            <p:spPr>
              <a:xfrm>
                <a:off x="6294" y="-27646"/>
                <a:ext cx="1359031" cy="2826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U = 0.03 m/s</a:t>
                </a:r>
              </a:p>
            </p:txBody>
          </p:sp>
        </p:grpSp>
      </p:grpSp>
      <p:sp>
        <p:nvSpPr>
          <p:cNvPr id="839" name="Ligne de connexion"/>
          <p:cNvSpPr/>
          <p:nvPr/>
        </p:nvSpPr>
        <p:spPr>
          <a:xfrm>
            <a:off x="6847658" y="968468"/>
            <a:ext cx="3198425" cy="1311398"/>
          </a:xfrm>
          <a:custGeom>
            <a:avLst/>
            <a:gdLst/>
            <a:ahLst/>
            <a:cxnLst>
              <a:cxn ang="0">
                <a:pos x="wd2" y="hd2"/>
              </a:cxn>
              <a:cxn ang="5400000">
                <a:pos x="wd2" y="hd2"/>
              </a:cxn>
              <a:cxn ang="10800000">
                <a:pos x="wd2" y="hd2"/>
              </a:cxn>
              <a:cxn ang="16200000">
                <a:pos x="wd2" y="hd2"/>
              </a:cxn>
            </a:cxnLst>
            <a:rect l="0" t="0" r="r" b="b"/>
            <a:pathLst>
              <a:path w="21600" h="16384" extrusionOk="0">
                <a:moveTo>
                  <a:pt x="0" y="16384"/>
                </a:moveTo>
                <a:cubicBezTo>
                  <a:pt x="4908" y="-3146"/>
                  <a:pt x="12108" y="-5216"/>
                  <a:pt x="21600" y="10175"/>
                </a:cubicBezTo>
              </a:path>
            </a:pathLst>
          </a:custGeom>
          <a:ln w="25400">
            <a:solidFill>
              <a:schemeClr val="accent5">
                <a:hueOff val="-82419"/>
                <a:satOff val="-9513"/>
                <a:lumOff val="-16343"/>
              </a:schemeClr>
            </a:solidFill>
            <a:miter lim="400000"/>
            <a:tailEnd type="triangle"/>
          </a:ln>
        </p:spPr>
        <p:txBody>
          <a:bodyPr/>
          <a:lstStyle/>
          <a:p>
            <a:endParaRPr/>
          </a:p>
        </p:txBody>
      </p:sp>
      <p:sp>
        <p:nvSpPr>
          <p:cNvPr id="840" name="Ligne de connexion"/>
          <p:cNvSpPr/>
          <p:nvPr/>
        </p:nvSpPr>
        <p:spPr>
          <a:xfrm>
            <a:off x="3356235" y="1786128"/>
            <a:ext cx="3087018" cy="1003689"/>
          </a:xfrm>
          <a:custGeom>
            <a:avLst/>
            <a:gdLst/>
            <a:ahLst/>
            <a:cxnLst>
              <a:cxn ang="0">
                <a:pos x="wd2" y="hd2"/>
              </a:cxn>
              <a:cxn ang="5400000">
                <a:pos x="wd2" y="hd2"/>
              </a:cxn>
              <a:cxn ang="10800000">
                <a:pos x="wd2" y="hd2"/>
              </a:cxn>
              <a:cxn ang="16200000">
                <a:pos x="wd2" y="hd2"/>
              </a:cxn>
            </a:cxnLst>
            <a:rect l="0" t="0" r="r" b="b"/>
            <a:pathLst>
              <a:path w="21600" h="16569" extrusionOk="0">
                <a:moveTo>
                  <a:pt x="21600" y="8150"/>
                </a:moveTo>
                <a:cubicBezTo>
                  <a:pt x="14020" y="-5031"/>
                  <a:pt x="6820" y="-2225"/>
                  <a:pt x="0" y="16569"/>
                </a:cubicBezTo>
              </a:path>
            </a:pathLst>
          </a:custGeom>
          <a:ln w="25400">
            <a:solidFill>
              <a:schemeClr val="accent5">
                <a:hueOff val="-82419"/>
                <a:satOff val="-9513"/>
                <a:lumOff val="-16343"/>
              </a:schemeClr>
            </a:solidFill>
            <a:miter lim="400000"/>
            <a:tailEnd type="triangle"/>
          </a:ln>
        </p:spPr>
        <p:txBody>
          <a:bodyPr/>
          <a:lstStyle/>
          <a:p>
            <a:endParaRPr/>
          </a:p>
        </p:txBody>
      </p:sp>
      <p:sp>
        <p:nvSpPr>
          <p:cNvPr id="841" name="Ligne de connexion"/>
          <p:cNvSpPr/>
          <p:nvPr/>
        </p:nvSpPr>
        <p:spPr>
          <a:xfrm>
            <a:off x="3968114" y="3090962"/>
            <a:ext cx="2814297" cy="4219658"/>
          </a:xfrm>
          <a:custGeom>
            <a:avLst/>
            <a:gdLst/>
            <a:ahLst/>
            <a:cxnLst>
              <a:cxn ang="0">
                <a:pos x="wd2" y="hd2"/>
              </a:cxn>
              <a:cxn ang="5400000">
                <a:pos x="wd2" y="hd2"/>
              </a:cxn>
              <a:cxn ang="10800000">
                <a:pos x="wd2" y="hd2"/>
              </a:cxn>
              <a:cxn ang="16200000">
                <a:pos x="wd2" y="hd2"/>
              </a:cxn>
            </a:cxnLst>
            <a:rect l="0" t="0" r="r" b="b"/>
            <a:pathLst>
              <a:path w="19546" h="21600" extrusionOk="0">
                <a:moveTo>
                  <a:pt x="18964" y="0"/>
                </a:moveTo>
                <a:cubicBezTo>
                  <a:pt x="21600" y="6127"/>
                  <a:pt x="15279" y="13327"/>
                  <a:pt x="0" y="21600"/>
                </a:cubicBezTo>
              </a:path>
            </a:pathLst>
          </a:custGeom>
          <a:ln w="25400">
            <a:solidFill>
              <a:schemeClr val="accent5">
                <a:hueOff val="-82419"/>
                <a:satOff val="-9513"/>
                <a:lumOff val="-16343"/>
              </a:schemeClr>
            </a:solidFill>
            <a:miter lim="400000"/>
            <a:tailEnd type="triangle"/>
          </a:ln>
        </p:spPr>
        <p:txBody>
          <a:bodyPr/>
          <a:lstStyle/>
          <a:p>
            <a:endParaRPr/>
          </a:p>
        </p:txBody>
      </p:sp>
      <p:sp>
        <p:nvSpPr>
          <p:cNvPr id="838" name="Inverse cascade in the deep ocean?"/>
          <p:cNvSpPr txBox="1">
            <a:spLocks noGrp="1"/>
          </p:cNvSpPr>
          <p:nvPr>
            <p:ph type="title" idx="4294967295"/>
          </p:nvPr>
        </p:nvSpPr>
        <p:spPr>
          <a:xfrm>
            <a:off x="-77217" y="107526"/>
            <a:ext cx="13159234"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Inverse cascade in the deep ocean?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45"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000000"/>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rPr>
                    <a:solidFill>
                      <a:srgbClr val="D5D5D5"/>
                    </a:solidFill>
                  </a:rPr>
                  <a:t>c. Decay instability of waves present in the DEIV due to non-linear triadic interaction</a:t>
                </a:r>
                <a:br>
                  <a:rPr>
                    <a:solidFill>
                      <a:srgbClr val="D5D5D5"/>
                    </a:solidFill>
                  </a:rPr>
                </a:br>
                <a:br>
                  <a:rPr>
                    <a:solidFill>
                      <a:srgbClr val="D5D5D5"/>
                    </a:solidFill>
                  </a:rPr>
                </a:br>
                <a:r>
                  <a:rPr>
                    <a:solidFill>
                      <a:srgbClr val="D5D5D5"/>
                    </a:solidFill>
                  </a:rPr>
                  <a:t>d. Non-linear interactions, at the beginning of a cascade of mechanisms ultimately forming zonal jets.</a:t>
                </a:r>
                <a:br>
                  <a:rPr>
                    <a:solidFill>
                      <a:srgbClr val="D5D5D5"/>
                    </a:solidFill>
                  </a:rPr>
                </a:br>
                <a:endParaRPr>
                  <a:solidFill>
                    <a:srgbClr val="D5D5D5"/>
                  </a:solidFill>
                </a:endParaRPr>
              </a:p>
              <a:p>
                <a:pPr>
                  <a:defRPr sz="2000" b="1">
                    <a:solidFill>
                      <a:srgbClr val="D5D5D5"/>
                    </a:solidFill>
                  </a:defRPr>
                </a:pPr>
                <a:r>
                  <a:t>3. Perspectives &amp; conclusion</a:t>
                </a:r>
              </a:p>
            </p:txBody>
          </p:sp>
        </mc:Choice>
        <mc:Fallback>
          <p:sp>
            <p:nvSpPr>
              <p:cNvPr id="845"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846"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fig2a.png" descr="fig2a.png"/>
          <p:cNvPicPr>
            <a:picLocks noChangeAspect="1"/>
          </p:cNvPicPr>
          <p:nvPr/>
        </p:nvPicPr>
        <p:blipFill>
          <a:blip r:embed="rId2"/>
          <a:stretch>
            <a:fillRect/>
          </a:stretch>
        </p:blipFill>
        <p:spPr>
          <a:xfrm>
            <a:off x="0" y="2709333"/>
            <a:ext cx="13004801" cy="4334934"/>
          </a:xfrm>
          <a:prstGeom prst="rect">
            <a:avLst/>
          </a:prstGeom>
          <a:ln w="12700">
            <a:miter lim="400000"/>
          </a:ln>
        </p:spPr>
      </p:pic>
      <mc:AlternateContent xmlns:mc="http://schemas.openxmlformats.org/markup-compatibility/2006">
        <mc:Choice xmlns:a14="http://schemas.microsoft.com/office/drawing/2010/main" Requires="a14">
          <p:sp>
            <p:nvSpPr>
              <p:cNvPr id="849" name=", with   the time average 2000-2016…"/>
              <p:cNvSpPr txBox="1"/>
              <p:nvPr/>
            </p:nvSpPr>
            <p:spPr>
              <a:xfrm>
                <a:off x="3752474" y="7673467"/>
                <a:ext cx="5499851" cy="122185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𝑒𝑘</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𝑒</m:t>
                        </m:r>
                      </m:e>
                      <m:sub>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𝑣</m:t>
                        </m:r>
                      </m:sub>
                    </m:sSub>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𝑣</m:t>
                    </m:r>
                    <m:r>
                      <a:rPr sz="2150" i="1">
                        <a:solidFill>
                          <a:srgbClr val="000000"/>
                        </a:solidFill>
                        <a:latin typeface="Cambria Math" panose="02040503050406030204" pitchFamily="18" charset="0"/>
                      </a:rPr>
                      <m:t>−</m:t>
                    </m:r>
                    <m:bar>
                      <m:barPr>
                        <m:pos m:val="top"/>
                        <m:ctrlPr>
                          <a:rPr sz="2150" i="1">
                            <a:solidFill>
                              <a:srgbClr val="000000"/>
                            </a:solidFill>
                            <a:latin typeface="Cambria Math" panose="02040503050406030204" pitchFamily="18" charset="0"/>
                          </a:rPr>
                        </m:ctrlPr>
                      </m:barPr>
                      <m:e>
                        <m:r>
                          <a:rPr sz="2150" i="1">
                            <a:solidFill>
                              <a:srgbClr val="000000"/>
                            </a:solidFill>
                            <a:latin typeface="Cambria Math" panose="02040503050406030204" pitchFamily="18" charset="0"/>
                          </a:rPr>
                          <m:t>𝑣</m:t>
                        </m:r>
                      </m:e>
                    </m:ba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oMath>
                </a14:m>
                <a:r>
                  <a:t>, with </a:t>
                </a:r>
                <a14:m>
                  <m:oMath xmlns:m="http://schemas.openxmlformats.org/officeDocument/2006/math">
                    <m:bar>
                      <m:barPr>
                        <m:pos m:val="top"/>
                        <m:ctrlPr>
                          <a:rPr sz="2150" i="1">
                            <a:solidFill>
                              <a:srgbClr val="000000"/>
                            </a:solidFill>
                            <a:latin typeface="Cambria Math" panose="02040503050406030204" pitchFamily="18" charset="0"/>
                          </a:rPr>
                        </m:ctrlPr>
                      </m:barPr>
                      <m:e>
                        <m:r>
                          <a:rPr sz="2150" i="1">
                            <a:solidFill>
                              <a:srgbClr val="000000"/>
                            </a:solidFill>
                            <a:latin typeface="Cambria Math" panose="02040503050406030204" pitchFamily="18" charset="0"/>
                          </a:rPr>
                          <m:t>𝑣</m:t>
                        </m:r>
                      </m:e>
                    </m:bar>
                  </m:oMath>
                </a14:m>
                <a:r>
                  <a:t> the time average 2000-2016</a:t>
                </a:r>
              </a:p>
              <a:p>
                <a:pPr>
                  <a:defRPr sz="1800"/>
                </a:pPr>
                <a:r>
                  <a:t>No noticeable </a:t>
                </a:r>
                <a14:m>
                  <m:oMath xmlns:m="http://schemas.openxmlformats.org/officeDocument/2006/math">
                    <m:r>
                      <a:rPr sz="2150" i="1">
                        <a:solidFill>
                          <a:srgbClr val="000000"/>
                        </a:solidFill>
                        <a:latin typeface="Cambria Math" panose="02040503050406030204" pitchFamily="18" charset="0"/>
                      </a:rPr>
                      <m:t>𝑒𝑘</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𝑒</m:t>
                        </m:r>
                      </m:e>
                      <m:sub>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𝑢</m:t>
                        </m:r>
                      </m:sub>
                    </m:sSub>
                  </m:oMath>
                </a14:m>
                <a:endParaRPr/>
              </a:p>
            </p:txBody>
          </p:sp>
        </mc:Choice>
        <mc:Fallback>
          <p:sp>
            <p:nvSpPr>
              <p:cNvPr id="849" name=", with   the time average 2000-2016…"/>
              <p:cNvSpPr txBox="1">
                <a:spLocks noRot="1" noChangeAspect="1" noMove="1" noResize="1" noEditPoints="1" noAdjustHandles="1" noChangeArrowheads="1" noChangeShapeType="1" noTextEdit="1"/>
              </p:cNvSpPr>
              <p:nvPr/>
            </p:nvSpPr>
            <p:spPr>
              <a:xfrm>
                <a:off x="3752474" y="7673467"/>
                <a:ext cx="5499851" cy="1221856"/>
              </a:xfrm>
              <a:prstGeom prst="rect">
                <a:avLst/>
              </a:prstGeom>
              <a:blipFill>
                <a:blip r:embed="rId3"/>
                <a:stretch>
                  <a:fillRect l="-1613" r="-6452" b="-103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850" name="Deep Equatorial Intraseasonal Variability"/>
          <p:cNvSpPr txBox="1">
            <a:spLocks noGrp="1"/>
          </p:cNvSpPr>
          <p:nvPr>
            <p:ph type="title" idx="4294967295"/>
          </p:nvPr>
        </p:nvSpPr>
        <p:spPr>
          <a:xfrm>
            <a:off x="-17903" y="347256"/>
            <a:ext cx="13040606" cy="475127"/>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Intraseasonal Variability</a:t>
            </a:r>
          </a:p>
        </p:txBody>
      </p:sp>
      <mc:AlternateContent xmlns:mc="http://schemas.openxmlformats.org/markup-compatibility/2006">
        <mc:Choice xmlns:a14="http://schemas.microsoft.com/office/drawing/2010/main" Requires="a14">
          <p:sp>
            <p:nvSpPr>
              <p:cNvPr id="851" name=", 1000m"/>
              <p:cNvSpPr txBox="1"/>
              <p:nvPr/>
            </p:nvSpPr>
            <p:spPr>
              <a:xfrm>
                <a:off x="1803351" y="3352434"/>
                <a:ext cx="1318058" cy="43257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FFFFFF"/>
                    </a:solidFill>
                  </a:defRPr>
                </a:pPr>
                <a14:m>
                  <m:oMath xmlns:m="http://schemas.openxmlformats.org/officeDocument/2006/math">
                    <m:r>
                      <a:rPr sz="1900" i="1">
                        <a:solidFill>
                          <a:srgbClr val="FEFFFE"/>
                        </a:solidFill>
                        <a:latin typeface="Cambria Math" panose="02040503050406030204" pitchFamily="18" charset="0"/>
                      </a:rPr>
                      <m:t>𝑒𝑘</m:t>
                    </m:r>
                    <m:sSub>
                      <m:sSubPr>
                        <m:ctrlPr>
                          <a:rPr sz="1900" i="1">
                            <a:solidFill>
                              <a:srgbClr val="FEFFFE"/>
                            </a:solidFill>
                            <a:latin typeface="Cambria Math" panose="02040503050406030204" pitchFamily="18" charset="0"/>
                          </a:rPr>
                        </m:ctrlPr>
                      </m:sSubPr>
                      <m:e>
                        <m:r>
                          <a:rPr sz="1900" i="1">
                            <a:solidFill>
                              <a:srgbClr val="FEFFFE"/>
                            </a:solidFill>
                            <a:latin typeface="Cambria Math" panose="02040503050406030204" pitchFamily="18" charset="0"/>
                          </a:rPr>
                          <m:t>𝑒</m:t>
                        </m:r>
                      </m:e>
                      <m:sub>
                        <m:r>
                          <a:rPr sz="1900" i="1">
                            <a:solidFill>
                              <a:srgbClr val="FEFFFE"/>
                            </a:solidFill>
                            <a:latin typeface="Cambria Math" panose="02040503050406030204" pitchFamily="18" charset="0"/>
                          </a:rPr>
                          <m:t>|</m:t>
                        </m:r>
                        <m:r>
                          <a:rPr sz="1900" i="1">
                            <a:solidFill>
                              <a:srgbClr val="FEFFFE"/>
                            </a:solidFill>
                            <a:latin typeface="Cambria Math" panose="02040503050406030204" pitchFamily="18" charset="0"/>
                          </a:rPr>
                          <m:t>𝑣</m:t>
                        </m:r>
                      </m:sub>
                    </m:sSub>
                  </m:oMath>
                </a14:m>
                <a:r>
                  <a:t>, 1000m</a:t>
                </a:r>
              </a:p>
            </p:txBody>
          </p:sp>
        </mc:Choice>
        <mc:Fallback>
          <p:sp>
            <p:nvSpPr>
              <p:cNvPr id="851" name=", 1000m"/>
              <p:cNvSpPr txBox="1">
                <a:spLocks noRot="1" noChangeAspect="1" noMove="1" noResize="1" noEditPoints="1" noAdjustHandles="1" noChangeArrowheads="1" noChangeShapeType="1" noTextEdit="1"/>
              </p:cNvSpPr>
              <p:nvPr/>
            </p:nvSpPr>
            <p:spPr>
              <a:xfrm>
                <a:off x="1803351" y="3352434"/>
                <a:ext cx="1318058" cy="432574"/>
              </a:xfrm>
              <a:prstGeom prst="rect">
                <a:avLst/>
              </a:prstGeom>
              <a:blipFill>
                <a:blip r:embed="rId4"/>
                <a:stretch>
                  <a:fillRect l="-2885" r="-10577" b="-285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852" name="Rectangle"/>
          <p:cNvSpPr/>
          <p:nvPr/>
        </p:nvSpPr>
        <p:spPr>
          <a:xfrm>
            <a:off x="1858641" y="1440980"/>
            <a:ext cx="3388390" cy="248833"/>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53" name="Atlantic Ocean"/>
          <p:cNvSpPr txBox="1"/>
          <p:nvPr/>
        </p:nvSpPr>
        <p:spPr>
          <a:xfrm>
            <a:off x="2291924" y="2653548"/>
            <a:ext cx="1565555" cy="362407"/>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Deep Equatorial Intraseasonal Variability"/>
          <p:cNvSpPr txBox="1">
            <a:spLocks noGrp="1"/>
          </p:cNvSpPr>
          <p:nvPr>
            <p:ph type="title" idx="4294967295"/>
          </p:nvPr>
        </p:nvSpPr>
        <p:spPr>
          <a:xfrm>
            <a:off x="-17903" y="347256"/>
            <a:ext cx="13040606" cy="475127"/>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Intraseasonal Variability</a:t>
            </a:r>
          </a:p>
        </p:txBody>
      </p:sp>
      <mc:AlternateContent xmlns:mc="http://schemas.openxmlformats.org/markup-compatibility/2006">
        <mc:Choice xmlns:a14="http://schemas.microsoft.com/office/drawing/2010/main" Requires="a14">
          <p:sp>
            <p:nvSpPr>
              <p:cNvPr id="856" name=", 1000m"/>
              <p:cNvSpPr txBox="1"/>
              <p:nvPr/>
            </p:nvSpPr>
            <p:spPr>
              <a:xfrm>
                <a:off x="7401120" y="5573957"/>
                <a:ext cx="1318058" cy="43257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FFFFFF"/>
                    </a:solidFill>
                  </a:defRPr>
                </a:pPr>
                <a14:m>
                  <m:oMath xmlns:m="http://schemas.openxmlformats.org/officeDocument/2006/math">
                    <m:r>
                      <a:rPr sz="1900" i="1">
                        <a:solidFill>
                          <a:srgbClr val="FEFFFE"/>
                        </a:solidFill>
                        <a:latin typeface="Cambria Math" panose="02040503050406030204" pitchFamily="18" charset="0"/>
                      </a:rPr>
                      <m:t>𝑒𝑘</m:t>
                    </m:r>
                    <m:sSub>
                      <m:sSubPr>
                        <m:ctrlPr>
                          <a:rPr sz="1900" i="1">
                            <a:solidFill>
                              <a:srgbClr val="FEFFFE"/>
                            </a:solidFill>
                            <a:latin typeface="Cambria Math" panose="02040503050406030204" pitchFamily="18" charset="0"/>
                          </a:rPr>
                        </m:ctrlPr>
                      </m:sSubPr>
                      <m:e>
                        <m:r>
                          <a:rPr sz="1900" i="1">
                            <a:solidFill>
                              <a:srgbClr val="FEFFFE"/>
                            </a:solidFill>
                            <a:latin typeface="Cambria Math" panose="02040503050406030204" pitchFamily="18" charset="0"/>
                          </a:rPr>
                          <m:t>𝑒</m:t>
                        </m:r>
                      </m:e>
                      <m:sub>
                        <m:r>
                          <a:rPr sz="1900" i="1">
                            <a:solidFill>
                              <a:srgbClr val="FEFFFE"/>
                            </a:solidFill>
                            <a:latin typeface="Cambria Math" panose="02040503050406030204" pitchFamily="18" charset="0"/>
                          </a:rPr>
                          <m:t>|</m:t>
                        </m:r>
                        <m:r>
                          <a:rPr sz="1900" i="1">
                            <a:solidFill>
                              <a:srgbClr val="FEFFFE"/>
                            </a:solidFill>
                            <a:latin typeface="Cambria Math" panose="02040503050406030204" pitchFamily="18" charset="0"/>
                          </a:rPr>
                          <m:t>𝑣</m:t>
                        </m:r>
                      </m:sub>
                    </m:sSub>
                  </m:oMath>
                </a14:m>
                <a:r>
                  <a:t>, 1000m</a:t>
                </a:r>
              </a:p>
            </p:txBody>
          </p:sp>
        </mc:Choice>
        <mc:Fallback>
          <p:sp>
            <p:nvSpPr>
              <p:cNvPr id="856" name=", 1000m"/>
              <p:cNvSpPr txBox="1">
                <a:spLocks noRot="1" noChangeAspect="1" noMove="1" noResize="1" noEditPoints="1" noAdjustHandles="1" noChangeArrowheads="1" noChangeShapeType="1" noTextEdit="1"/>
              </p:cNvSpPr>
              <p:nvPr/>
            </p:nvSpPr>
            <p:spPr>
              <a:xfrm>
                <a:off x="7401120" y="5573957"/>
                <a:ext cx="1318058" cy="432574"/>
              </a:xfrm>
              <a:prstGeom prst="rect">
                <a:avLst/>
              </a:prstGeom>
              <a:blipFill>
                <a:blip r:embed="rId2"/>
                <a:stretch>
                  <a:fillRect l="-2857" r="-10476" b="-571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857" name=", 1000m"/>
              <p:cNvSpPr txBox="1"/>
              <p:nvPr/>
            </p:nvSpPr>
            <p:spPr>
              <a:xfrm>
                <a:off x="5438021" y="7991841"/>
                <a:ext cx="1318059" cy="43257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a:solidFill>
                      <a:srgbClr val="FFFFFF"/>
                    </a:solidFill>
                  </a:defRPr>
                </a:pPr>
                <a14:m>
                  <m:oMath xmlns:m="http://schemas.openxmlformats.org/officeDocument/2006/math">
                    <m:r>
                      <a:rPr sz="1900" i="1">
                        <a:solidFill>
                          <a:srgbClr val="FEFFFE"/>
                        </a:solidFill>
                        <a:latin typeface="Cambria Math" panose="02040503050406030204" pitchFamily="18" charset="0"/>
                      </a:rPr>
                      <m:t>𝑒𝑘</m:t>
                    </m:r>
                    <m:sSub>
                      <m:sSubPr>
                        <m:ctrlPr>
                          <a:rPr sz="1900" i="1">
                            <a:solidFill>
                              <a:srgbClr val="FEFFFE"/>
                            </a:solidFill>
                            <a:latin typeface="Cambria Math" panose="02040503050406030204" pitchFamily="18" charset="0"/>
                          </a:rPr>
                        </m:ctrlPr>
                      </m:sSubPr>
                      <m:e>
                        <m:r>
                          <a:rPr sz="1900" i="1">
                            <a:solidFill>
                              <a:srgbClr val="FEFFFE"/>
                            </a:solidFill>
                            <a:latin typeface="Cambria Math" panose="02040503050406030204" pitchFamily="18" charset="0"/>
                          </a:rPr>
                          <m:t>𝑒</m:t>
                        </m:r>
                      </m:e>
                      <m:sub>
                        <m:r>
                          <a:rPr sz="1900" i="1">
                            <a:solidFill>
                              <a:srgbClr val="FEFFFE"/>
                            </a:solidFill>
                            <a:latin typeface="Cambria Math" panose="02040503050406030204" pitchFamily="18" charset="0"/>
                          </a:rPr>
                          <m:t>|</m:t>
                        </m:r>
                        <m:r>
                          <a:rPr sz="1900" i="1">
                            <a:solidFill>
                              <a:srgbClr val="FEFFFE"/>
                            </a:solidFill>
                            <a:latin typeface="Cambria Math" panose="02040503050406030204" pitchFamily="18" charset="0"/>
                          </a:rPr>
                          <m:t>𝑣</m:t>
                        </m:r>
                      </m:sub>
                    </m:sSub>
                  </m:oMath>
                </a14:m>
                <a:r>
                  <a:t>, 1000m</a:t>
                </a:r>
              </a:p>
            </p:txBody>
          </p:sp>
        </mc:Choice>
        <mc:Fallback>
          <p:sp>
            <p:nvSpPr>
              <p:cNvPr id="857" name=", 1000m"/>
              <p:cNvSpPr txBox="1">
                <a:spLocks noRot="1" noChangeAspect="1" noMove="1" noResize="1" noEditPoints="1" noAdjustHandles="1" noChangeArrowheads="1" noChangeShapeType="1" noTextEdit="1"/>
              </p:cNvSpPr>
              <p:nvPr/>
            </p:nvSpPr>
            <p:spPr>
              <a:xfrm>
                <a:off x="5438021" y="7991841"/>
                <a:ext cx="1318059" cy="432574"/>
              </a:xfrm>
              <a:prstGeom prst="rect">
                <a:avLst/>
              </a:prstGeom>
              <a:blipFill>
                <a:blip r:embed="rId3"/>
                <a:stretch>
                  <a:fillRect l="-2885" r="-10577" b="-285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866" name="Grouper"/>
          <p:cNvGrpSpPr/>
          <p:nvPr/>
        </p:nvGrpSpPr>
        <p:grpSpPr>
          <a:xfrm>
            <a:off x="-1126345" y="958179"/>
            <a:ext cx="15132591" cy="8705654"/>
            <a:chOff x="0" y="0"/>
            <a:chExt cx="15132589" cy="8705652"/>
          </a:xfrm>
        </p:grpSpPr>
        <p:pic>
          <p:nvPicPr>
            <p:cNvPr id="858" name="fig2b.png" descr="fig2b.png"/>
            <p:cNvPicPr>
              <a:picLocks noChangeAspect="1"/>
            </p:cNvPicPr>
            <p:nvPr/>
          </p:nvPicPr>
          <p:blipFill>
            <a:blip r:embed="rId4"/>
            <a:stretch>
              <a:fillRect/>
            </a:stretch>
          </p:blipFill>
          <p:spPr>
            <a:xfrm>
              <a:off x="1421419" y="5524599"/>
              <a:ext cx="9543161" cy="3181054"/>
            </a:xfrm>
            <a:prstGeom prst="rect">
              <a:avLst/>
            </a:prstGeom>
            <a:ln w="12700" cap="flat">
              <a:noFill/>
              <a:miter lim="400000"/>
            </a:ln>
            <a:effectLst/>
          </p:spPr>
        </p:pic>
        <p:pic>
          <p:nvPicPr>
            <p:cNvPr id="859" name="fig2c.png" descr="fig2c.png"/>
            <p:cNvPicPr>
              <a:picLocks noChangeAspect="1"/>
            </p:cNvPicPr>
            <p:nvPr/>
          </p:nvPicPr>
          <p:blipFill>
            <a:blip r:embed="rId5"/>
            <a:srcRect b="7643"/>
            <a:stretch>
              <a:fillRect/>
            </a:stretch>
          </p:blipFill>
          <p:spPr>
            <a:xfrm>
              <a:off x="0" y="2768403"/>
              <a:ext cx="15132590" cy="3105751"/>
            </a:xfrm>
            <a:prstGeom prst="rect">
              <a:avLst/>
            </a:prstGeom>
            <a:ln w="12700" cap="flat">
              <a:noFill/>
              <a:miter lim="400000"/>
            </a:ln>
            <a:effectLst/>
          </p:spPr>
        </p:pic>
        <p:pic>
          <p:nvPicPr>
            <p:cNvPr id="860" name="fig2a.png" descr="fig2a.png"/>
            <p:cNvPicPr>
              <a:picLocks noChangeAspect="1"/>
            </p:cNvPicPr>
            <p:nvPr/>
          </p:nvPicPr>
          <p:blipFill>
            <a:blip r:embed="rId6"/>
            <a:stretch>
              <a:fillRect/>
            </a:stretch>
          </p:blipFill>
          <p:spPr>
            <a:xfrm>
              <a:off x="366503" y="157139"/>
              <a:ext cx="9543161" cy="3181054"/>
            </a:xfrm>
            <a:prstGeom prst="rect">
              <a:avLst/>
            </a:prstGeom>
            <a:ln w="12700" cap="flat">
              <a:noFill/>
              <a:miter lim="400000"/>
            </a:ln>
            <a:effectLst/>
          </p:spPr>
        </p:pic>
        <mc:AlternateContent xmlns:mc="http://schemas.openxmlformats.org/markup-compatibility/2006">
          <mc:Choice xmlns:a14="http://schemas.microsoft.com/office/drawing/2010/main" Requires="a14">
            <p:sp>
              <p:nvSpPr>
                <p:cNvPr id="861" name=", 1000m"/>
                <p:cNvSpPr txBox="1"/>
                <p:nvPr/>
              </p:nvSpPr>
              <p:spPr>
                <a:xfrm>
                  <a:off x="2570078" y="2454849"/>
                  <a:ext cx="1533714" cy="50335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defRPr>
                      <a:solidFill>
                        <a:srgbClr val="FFFFFF"/>
                      </a:solidFill>
                    </a:defRPr>
                  </a:pPr>
                  <a14:m>
                    <m:oMath xmlns:m="http://schemas.openxmlformats.org/officeDocument/2006/math">
                      <m:r>
                        <a:rPr sz="1900" i="1">
                          <a:solidFill>
                            <a:srgbClr val="FEFFFE"/>
                          </a:solidFill>
                          <a:latin typeface="Cambria Math" panose="02040503050406030204" pitchFamily="18" charset="0"/>
                        </a:rPr>
                        <m:t>𝑒𝑘</m:t>
                      </m:r>
                      <m:sSub>
                        <m:sSubPr>
                          <m:ctrlPr>
                            <a:rPr sz="1900" i="1">
                              <a:solidFill>
                                <a:srgbClr val="FEFFFE"/>
                              </a:solidFill>
                              <a:latin typeface="Cambria Math" panose="02040503050406030204" pitchFamily="18" charset="0"/>
                            </a:rPr>
                          </m:ctrlPr>
                        </m:sSubPr>
                        <m:e>
                          <m:r>
                            <a:rPr sz="1900" i="1">
                              <a:solidFill>
                                <a:srgbClr val="FEFFFE"/>
                              </a:solidFill>
                              <a:latin typeface="Cambria Math" panose="02040503050406030204" pitchFamily="18" charset="0"/>
                            </a:rPr>
                            <m:t>𝑒</m:t>
                          </m:r>
                        </m:e>
                        <m:sub>
                          <m:r>
                            <a:rPr sz="1900" i="1">
                              <a:solidFill>
                                <a:srgbClr val="FEFFFE"/>
                              </a:solidFill>
                              <a:latin typeface="Cambria Math" panose="02040503050406030204" pitchFamily="18" charset="0"/>
                            </a:rPr>
                            <m:t>|</m:t>
                          </m:r>
                          <m:r>
                            <a:rPr sz="1900" i="1">
                              <a:solidFill>
                                <a:srgbClr val="FEFFFE"/>
                              </a:solidFill>
                              <a:latin typeface="Cambria Math" panose="02040503050406030204" pitchFamily="18" charset="0"/>
                            </a:rPr>
                            <m:t>𝑣</m:t>
                          </m:r>
                        </m:sub>
                      </m:sSub>
                    </m:oMath>
                  </a14:m>
                  <a:r>
                    <a:t>, 1000m</a:t>
                  </a:r>
                </a:p>
              </p:txBody>
            </p:sp>
          </mc:Choice>
          <mc:Fallback>
            <p:sp>
              <p:nvSpPr>
                <p:cNvPr id="861" name=", 1000m"/>
                <p:cNvSpPr txBox="1">
                  <a:spLocks noRot="1" noChangeAspect="1" noMove="1" noResize="1" noEditPoints="1" noAdjustHandles="1" noChangeArrowheads="1" noChangeShapeType="1" noTextEdit="1"/>
                </p:cNvSpPr>
                <p:nvPr/>
              </p:nvSpPr>
              <p:spPr>
                <a:xfrm>
                  <a:off x="2570078" y="2454849"/>
                  <a:ext cx="1533714" cy="503350"/>
                </a:xfrm>
                <a:prstGeom prst="rect">
                  <a:avLst/>
                </a:prstGeom>
                <a:blipFill>
                  <a:blip r:embed="rId7"/>
                  <a:stretch>
                    <a:fillRect l="-2459"/>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862" name="Rectangle"/>
            <p:cNvSpPr/>
            <p:nvPr/>
          </p:nvSpPr>
          <p:spPr>
            <a:xfrm>
              <a:off x="2634415" y="230652"/>
              <a:ext cx="3942783" cy="289546"/>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63" name="Atlantic Ocean"/>
            <p:cNvSpPr txBox="1"/>
            <p:nvPr/>
          </p:nvSpPr>
          <p:spPr>
            <a:xfrm>
              <a:off x="1496974" y="-1"/>
              <a:ext cx="1632200" cy="421703"/>
            </a:xfrm>
            <a:prstGeom prst="rect">
              <a:avLst/>
            </a:prstGeom>
            <a:noFill/>
            <a:ln w="25400" cap="flat">
              <a:solidFill>
                <a:schemeClr val="accent3"/>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lvl1pPr>
            </a:lstStyle>
            <a:p>
              <a:r>
                <a:t>Atlantic Ocean</a:t>
              </a:r>
            </a:p>
          </p:txBody>
        </p:sp>
        <p:sp>
          <p:nvSpPr>
            <p:cNvPr id="864" name="Pacific Ocean"/>
            <p:cNvSpPr txBox="1"/>
            <p:nvPr/>
          </p:nvSpPr>
          <p:spPr>
            <a:xfrm>
              <a:off x="8954513" y="2728231"/>
              <a:ext cx="1510380" cy="421702"/>
            </a:xfrm>
            <a:prstGeom prst="rect">
              <a:avLst/>
            </a:prstGeom>
            <a:noFill/>
            <a:ln w="25400" cap="flat">
              <a:solidFill>
                <a:schemeClr val="accent1"/>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lvl1pPr>
            </a:lstStyle>
            <a:p>
              <a:r>
                <a:t>Pacific Ocean</a:t>
              </a:r>
            </a:p>
          </p:txBody>
        </p:sp>
        <p:sp>
          <p:nvSpPr>
            <p:cNvPr id="865" name="Indian Ocean"/>
            <p:cNvSpPr txBox="1"/>
            <p:nvPr/>
          </p:nvSpPr>
          <p:spPr>
            <a:xfrm>
              <a:off x="1496974" y="5892979"/>
              <a:ext cx="1445651" cy="421702"/>
            </a:xfrm>
            <a:prstGeom prst="rect">
              <a:avLst/>
            </a:prstGeom>
            <a:noFill/>
            <a:ln w="25400" cap="flat">
              <a:solidFill>
                <a:schemeClr val="accent4">
                  <a:hueOff val="-476017"/>
                  <a:lumOff val="-10042"/>
                </a:scheme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b="1"/>
              </a:lvl1pPr>
            </a:lstStyle>
            <a:p>
              <a:r>
                <a:t>Indian Ocean</a:t>
              </a:r>
            </a:p>
          </p:txBody>
        </p:sp>
      </p:grpSp>
      <p:sp>
        <p:nvSpPr>
          <p:cNvPr id="867" name="Ménesguen et al. 2019"/>
          <p:cNvSpPr txBox="1"/>
          <p:nvPr/>
        </p:nvSpPr>
        <p:spPr>
          <a:xfrm>
            <a:off x="9282659" y="9090399"/>
            <a:ext cx="2430705"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Ménesguen et al. 2019</a:t>
            </a:r>
          </a:p>
        </p:txBody>
      </p:sp>
      <mc:AlternateContent xmlns:mc="http://schemas.openxmlformats.org/markup-compatibility/2006">
        <mc:Choice xmlns:a14="http://schemas.microsoft.com/office/drawing/2010/main" Requires="a14">
          <p:sp>
            <p:nvSpPr>
              <p:cNvPr id="868" name=", with   the time average 2000-2016…"/>
              <p:cNvSpPr txBox="1"/>
              <p:nvPr/>
            </p:nvSpPr>
            <p:spPr>
              <a:xfrm>
                <a:off x="7320087" y="2029224"/>
                <a:ext cx="5499851" cy="122185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𝑒𝑘</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𝑒</m:t>
                        </m:r>
                      </m:e>
                      <m:sub>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𝑣</m:t>
                        </m:r>
                      </m:sub>
                    </m:sSub>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𝑣</m:t>
                    </m:r>
                    <m:r>
                      <a:rPr sz="2150" i="1">
                        <a:solidFill>
                          <a:srgbClr val="000000"/>
                        </a:solidFill>
                        <a:latin typeface="Cambria Math" panose="02040503050406030204" pitchFamily="18" charset="0"/>
                      </a:rPr>
                      <m:t>−</m:t>
                    </m:r>
                    <m:bar>
                      <m:barPr>
                        <m:pos m:val="top"/>
                        <m:ctrlPr>
                          <a:rPr sz="2150" i="1">
                            <a:solidFill>
                              <a:srgbClr val="000000"/>
                            </a:solidFill>
                            <a:latin typeface="Cambria Math" panose="02040503050406030204" pitchFamily="18" charset="0"/>
                          </a:rPr>
                        </m:ctrlPr>
                      </m:barPr>
                      <m:e>
                        <m:r>
                          <a:rPr sz="2150" i="1">
                            <a:solidFill>
                              <a:srgbClr val="000000"/>
                            </a:solidFill>
                            <a:latin typeface="Cambria Math" panose="02040503050406030204" pitchFamily="18" charset="0"/>
                          </a:rPr>
                          <m:t>𝑣</m:t>
                        </m:r>
                      </m:e>
                    </m:ba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oMath>
                </a14:m>
                <a:r>
                  <a:t>, with </a:t>
                </a:r>
                <a14:m>
                  <m:oMath xmlns:m="http://schemas.openxmlformats.org/officeDocument/2006/math">
                    <m:bar>
                      <m:barPr>
                        <m:pos m:val="top"/>
                        <m:ctrlPr>
                          <a:rPr sz="2150" i="1">
                            <a:solidFill>
                              <a:srgbClr val="000000"/>
                            </a:solidFill>
                            <a:latin typeface="Cambria Math" panose="02040503050406030204" pitchFamily="18" charset="0"/>
                          </a:rPr>
                        </m:ctrlPr>
                      </m:barPr>
                      <m:e>
                        <m:r>
                          <a:rPr sz="2150" i="1">
                            <a:solidFill>
                              <a:srgbClr val="000000"/>
                            </a:solidFill>
                            <a:latin typeface="Cambria Math" panose="02040503050406030204" pitchFamily="18" charset="0"/>
                          </a:rPr>
                          <m:t>𝑣</m:t>
                        </m:r>
                      </m:e>
                    </m:bar>
                  </m:oMath>
                </a14:m>
                <a:r>
                  <a:t> the time average 2000-2016</a:t>
                </a:r>
              </a:p>
              <a:p>
                <a:pPr>
                  <a:defRPr sz="1800"/>
                </a:pPr>
                <a:r>
                  <a:t>No noticeable </a:t>
                </a:r>
                <a14:m>
                  <m:oMath xmlns:m="http://schemas.openxmlformats.org/officeDocument/2006/math">
                    <m:r>
                      <a:rPr sz="2150" i="1">
                        <a:solidFill>
                          <a:srgbClr val="000000"/>
                        </a:solidFill>
                        <a:latin typeface="Cambria Math" panose="02040503050406030204" pitchFamily="18" charset="0"/>
                      </a:rPr>
                      <m:t>𝑒𝑘</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𝑒</m:t>
                        </m:r>
                      </m:e>
                      <m:sub>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𝑢</m:t>
                        </m:r>
                      </m:sub>
                    </m:sSub>
                  </m:oMath>
                </a14:m>
                <a:endParaRPr/>
              </a:p>
            </p:txBody>
          </p:sp>
        </mc:Choice>
        <mc:Fallback>
          <p:sp>
            <p:nvSpPr>
              <p:cNvPr id="868" name=", with   the time average 2000-2016…"/>
              <p:cNvSpPr txBox="1">
                <a:spLocks noRot="1" noChangeAspect="1" noMove="1" noResize="1" noEditPoints="1" noAdjustHandles="1" noChangeArrowheads="1" noChangeShapeType="1" noTextEdit="1"/>
              </p:cNvSpPr>
              <p:nvPr/>
            </p:nvSpPr>
            <p:spPr>
              <a:xfrm>
                <a:off x="7320087" y="2029224"/>
                <a:ext cx="5499851" cy="1221857"/>
              </a:xfrm>
              <a:prstGeom prst="rect">
                <a:avLst/>
              </a:prstGeom>
              <a:blipFill>
                <a:blip r:embed="rId8"/>
                <a:stretch>
                  <a:fillRect l="-1613" r="-6452" b="-206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 name="Image" descr="Image"/>
          <p:cNvPicPr>
            <a:picLocks noChangeAspect="1"/>
          </p:cNvPicPr>
          <p:nvPr/>
        </p:nvPicPr>
        <p:blipFill>
          <a:blip r:embed="rId2"/>
          <a:stretch>
            <a:fillRect/>
          </a:stretch>
        </p:blipFill>
        <p:spPr>
          <a:xfrm>
            <a:off x="1031685" y="1147275"/>
            <a:ext cx="4479745" cy="3892827"/>
          </a:xfrm>
          <a:prstGeom prst="rect">
            <a:avLst/>
          </a:prstGeom>
          <a:ln w="12700">
            <a:miter lim="400000"/>
          </a:ln>
        </p:spPr>
      </p:pic>
      <p:sp>
        <p:nvSpPr>
          <p:cNvPr id="871" name="Farrar 2008"/>
          <p:cNvSpPr txBox="1"/>
          <p:nvPr/>
        </p:nvSpPr>
        <p:spPr>
          <a:xfrm>
            <a:off x="-1010" y="4101315"/>
            <a:ext cx="128313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Farrar 2008</a:t>
            </a:r>
          </a:p>
        </p:txBody>
      </p:sp>
      <p:sp>
        <p:nvSpPr>
          <p:cNvPr id="872" name="Pacific Ocean"/>
          <p:cNvSpPr txBox="1"/>
          <p:nvPr/>
        </p:nvSpPr>
        <p:spPr>
          <a:xfrm>
            <a:off x="127024" y="896050"/>
            <a:ext cx="1486714" cy="362406"/>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sp>
        <p:nvSpPr>
          <p:cNvPr id="873" name="Zonal wavenumber - frequency power spectrum of SSH (averaged 1993-2006)"/>
          <p:cNvSpPr txBox="1"/>
          <p:nvPr/>
        </p:nvSpPr>
        <p:spPr>
          <a:xfrm>
            <a:off x="4961106" y="1043898"/>
            <a:ext cx="6697683" cy="62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1800"/>
            </a:lvl1pPr>
          </a:lstStyle>
          <a:p>
            <a:r>
              <a:t>Zonal wavenumber - frequency power spectrum of SSH (averaged 1993-2006)</a:t>
            </a:r>
          </a:p>
        </p:txBody>
      </p:sp>
      <p:sp>
        <p:nvSpPr>
          <p:cNvPr id="874" name="Deep Equatorial Intraseasonal Variability"/>
          <p:cNvSpPr txBox="1">
            <a:spLocks noGrp="1"/>
          </p:cNvSpPr>
          <p:nvPr>
            <p:ph type="title" idx="4294967295"/>
          </p:nvPr>
        </p:nvSpPr>
        <p:spPr>
          <a:xfrm>
            <a:off x="-17903" y="347256"/>
            <a:ext cx="13040606" cy="475127"/>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Intraseasonal Variability</a:t>
            </a:r>
          </a:p>
        </p:txBody>
      </p:sp>
      <p:sp>
        <p:nvSpPr>
          <p:cNvPr id="875" name="(149 °E - 88°W &amp; 7°S and 7°N)"/>
          <p:cNvSpPr txBox="1"/>
          <p:nvPr/>
        </p:nvSpPr>
        <p:spPr>
          <a:xfrm>
            <a:off x="1631809" y="886714"/>
            <a:ext cx="327949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
            </a:lvl1pPr>
          </a:lstStyle>
          <a:p>
            <a:r>
              <a:t>(149 °E - 88°W &amp; 7°S and 7°N) </a:t>
            </a:r>
          </a:p>
        </p:txBody>
      </p:sp>
      <p:sp>
        <p:nvSpPr>
          <p:cNvPr id="876" name="At the surface: presence of linear waves, with a wide range of periods and wavenumbers"/>
          <p:cNvSpPr txBox="1"/>
          <p:nvPr/>
        </p:nvSpPr>
        <p:spPr>
          <a:xfrm>
            <a:off x="6003730" y="2320044"/>
            <a:ext cx="7040442" cy="1296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rPr b="1"/>
              <a:t>At the surface: </a:t>
            </a:r>
            <a:r>
              <a:t>presence of linear waves, with a wide range of periods and wavenumbers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Lombscargle periodogram between ‘2004-02-01' and '2020-01-01'"/>
          <p:cNvSpPr txBox="1"/>
          <p:nvPr/>
        </p:nvSpPr>
        <p:spPr>
          <a:xfrm>
            <a:off x="5264572" y="9010716"/>
            <a:ext cx="6410250"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100000"/>
              </a:lnSpc>
              <a:spcBef>
                <a:spcPts val="0"/>
              </a:spcBef>
              <a:defRPr>
                <a:solidFill>
                  <a:srgbClr val="5E5E5E"/>
                </a:solidFill>
              </a:defRPr>
            </a:lvl1pPr>
          </a:lstStyle>
          <a:p>
            <a:r>
              <a:t>Lombscargle periodogram between ‘2004-02-01' and '2020-01-01'</a:t>
            </a:r>
          </a:p>
        </p:txBody>
      </p:sp>
      <p:sp>
        <p:nvSpPr>
          <p:cNvPr id="879" name="Observations: mooring at 23°W, 0°N, dt=1h"/>
          <p:cNvSpPr txBox="1"/>
          <p:nvPr/>
        </p:nvSpPr>
        <p:spPr>
          <a:xfrm>
            <a:off x="1920119" y="5250861"/>
            <a:ext cx="404642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100000"/>
              </a:lnSpc>
              <a:spcBef>
                <a:spcPts val="0"/>
              </a:spcBef>
            </a:lvl1pPr>
          </a:lstStyle>
          <a:p>
            <a:r>
              <a:t>Observations: mooring at 23°W, 0°N, dt=1h</a:t>
            </a:r>
          </a:p>
        </p:txBody>
      </p:sp>
      <p:pic>
        <p:nvPicPr>
          <p:cNvPr id="880" name="v_LombScargle_23W_eq.png" descr="v_LombScargle_23W_eq.png"/>
          <p:cNvPicPr>
            <a:picLocks noChangeAspect="1"/>
          </p:cNvPicPr>
          <p:nvPr/>
        </p:nvPicPr>
        <p:blipFill>
          <a:blip r:embed="rId2"/>
          <a:stretch>
            <a:fillRect/>
          </a:stretch>
        </p:blipFill>
        <p:spPr>
          <a:xfrm>
            <a:off x="5009166" y="5667561"/>
            <a:ext cx="8004795" cy="3196900"/>
          </a:xfrm>
          <a:prstGeom prst="rect">
            <a:avLst/>
          </a:prstGeom>
          <a:ln w="12700">
            <a:miter lim="400000"/>
          </a:ln>
        </p:spPr>
      </p:pic>
      <p:pic>
        <p:nvPicPr>
          <p:cNvPr id="881" name="v_Tuchen_23W_eq.png" descr="v_Tuchen_23W_eq.png"/>
          <p:cNvPicPr>
            <a:picLocks/>
          </p:cNvPicPr>
          <p:nvPr/>
        </p:nvPicPr>
        <p:blipFill>
          <a:blip r:embed="rId3"/>
          <a:stretch>
            <a:fillRect/>
          </a:stretch>
        </p:blipFill>
        <p:spPr>
          <a:xfrm>
            <a:off x="219439" y="5815882"/>
            <a:ext cx="4702001" cy="2966376"/>
          </a:xfrm>
          <a:prstGeom prst="rect">
            <a:avLst/>
          </a:prstGeom>
          <a:ln w="12700">
            <a:miter lim="400000"/>
          </a:ln>
        </p:spPr>
      </p:pic>
      <p:sp>
        <p:nvSpPr>
          <p:cNvPr id="882" name="Tuchen et al. 2018"/>
          <p:cNvSpPr txBox="1"/>
          <p:nvPr/>
        </p:nvSpPr>
        <p:spPr>
          <a:xfrm>
            <a:off x="10734565" y="9293048"/>
            <a:ext cx="1978077"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Tuchen et al. 2018</a:t>
            </a:r>
          </a:p>
        </p:txBody>
      </p:sp>
      <p:sp>
        <p:nvSpPr>
          <p:cNvPr id="883" name="Atlantic Ocean"/>
          <p:cNvSpPr txBox="1"/>
          <p:nvPr/>
        </p:nvSpPr>
        <p:spPr>
          <a:xfrm>
            <a:off x="294517" y="5225461"/>
            <a:ext cx="1565555" cy="362407"/>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pic>
        <p:nvPicPr>
          <p:cNvPr id="884" name="Image" descr="Image"/>
          <p:cNvPicPr>
            <a:picLocks noChangeAspect="1"/>
          </p:cNvPicPr>
          <p:nvPr/>
        </p:nvPicPr>
        <p:blipFill>
          <a:blip r:embed="rId4"/>
          <a:stretch>
            <a:fillRect/>
          </a:stretch>
        </p:blipFill>
        <p:spPr>
          <a:xfrm>
            <a:off x="1031685" y="1147275"/>
            <a:ext cx="4479745" cy="3892827"/>
          </a:xfrm>
          <a:prstGeom prst="rect">
            <a:avLst/>
          </a:prstGeom>
          <a:ln w="12700">
            <a:miter lim="400000"/>
          </a:ln>
        </p:spPr>
      </p:pic>
      <p:sp>
        <p:nvSpPr>
          <p:cNvPr id="885" name="Farrar 2008"/>
          <p:cNvSpPr txBox="1"/>
          <p:nvPr/>
        </p:nvSpPr>
        <p:spPr>
          <a:xfrm>
            <a:off x="-1010" y="4101315"/>
            <a:ext cx="128313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Farrar 2008</a:t>
            </a:r>
          </a:p>
        </p:txBody>
      </p:sp>
      <p:sp>
        <p:nvSpPr>
          <p:cNvPr id="886" name="Pacific Ocean"/>
          <p:cNvSpPr txBox="1"/>
          <p:nvPr/>
        </p:nvSpPr>
        <p:spPr>
          <a:xfrm>
            <a:off x="127024" y="896050"/>
            <a:ext cx="1486714" cy="362406"/>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sp>
        <p:nvSpPr>
          <p:cNvPr id="887" name="Zonal wavenumber - frequency power spectrum of SSH (averaged 1993-2006)"/>
          <p:cNvSpPr txBox="1"/>
          <p:nvPr/>
        </p:nvSpPr>
        <p:spPr>
          <a:xfrm>
            <a:off x="4961106" y="1043898"/>
            <a:ext cx="6697683" cy="62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1800"/>
            </a:lvl1pPr>
          </a:lstStyle>
          <a:p>
            <a:r>
              <a:t>Zonal wavenumber - frequency power spectrum of SSH (averaged 1993-2006)</a:t>
            </a:r>
          </a:p>
        </p:txBody>
      </p:sp>
      <p:sp>
        <p:nvSpPr>
          <p:cNvPr id="888" name="Rectangle"/>
          <p:cNvSpPr/>
          <p:nvPr/>
        </p:nvSpPr>
        <p:spPr>
          <a:xfrm>
            <a:off x="7055798" y="6635746"/>
            <a:ext cx="1283133" cy="1717712"/>
          </a:xfrm>
          <a:prstGeom prst="rect">
            <a:avLst/>
          </a:prstGeom>
          <a:ln w="381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89" name="Rectangle"/>
          <p:cNvSpPr/>
          <p:nvPr/>
        </p:nvSpPr>
        <p:spPr>
          <a:xfrm>
            <a:off x="5380502" y="7899226"/>
            <a:ext cx="583642" cy="699029"/>
          </a:xfrm>
          <a:prstGeom prst="rect">
            <a:avLst/>
          </a:prstGeom>
          <a:ln w="381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890" name="365"/>
          <p:cNvSpPr txBox="1"/>
          <p:nvPr/>
        </p:nvSpPr>
        <p:spPr>
          <a:xfrm>
            <a:off x="5309199" y="5526976"/>
            <a:ext cx="45323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365</a:t>
            </a:r>
          </a:p>
        </p:txBody>
      </p:sp>
      <p:sp>
        <p:nvSpPr>
          <p:cNvPr id="891" name="180"/>
          <p:cNvSpPr txBox="1"/>
          <p:nvPr/>
        </p:nvSpPr>
        <p:spPr>
          <a:xfrm>
            <a:off x="5707133" y="5526976"/>
            <a:ext cx="45323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180</a:t>
            </a:r>
          </a:p>
        </p:txBody>
      </p:sp>
      <p:sp>
        <p:nvSpPr>
          <p:cNvPr id="892" name="50"/>
          <p:cNvSpPr txBox="1"/>
          <p:nvPr/>
        </p:nvSpPr>
        <p:spPr>
          <a:xfrm>
            <a:off x="6791971" y="5526976"/>
            <a:ext cx="34025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50</a:t>
            </a:r>
          </a:p>
        </p:txBody>
      </p:sp>
      <p:sp>
        <p:nvSpPr>
          <p:cNvPr id="893" name="40"/>
          <p:cNvSpPr txBox="1"/>
          <p:nvPr/>
        </p:nvSpPr>
        <p:spPr>
          <a:xfrm>
            <a:off x="7174664" y="5526976"/>
            <a:ext cx="34025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40</a:t>
            </a:r>
          </a:p>
        </p:txBody>
      </p:sp>
      <p:sp>
        <p:nvSpPr>
          <p:cNvPr id="894" name="30"/>
          <p:cNvSpPr txBox="1"/>
          <p:nvPr/>
        </p:nvSpPr>
        <p:spPr>
          <a:xfrm>
            <a:off x="7814629" y="5526976"/>
            <a:ext cx="340260"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a:t>
            </a:r>
          </a:p>
        </p:txBody>
      </p:sp>
      <p:sp>
        <p:nvSpPr>
          <p:cNvPr id="895" name="20"/>
          <p:cNvSpPr txBox="1"/>
          <p:nvPr/>
        </p:nvSpPr>
        <p:spPr>
          <a:xfrm>
            <a:off x="9231360" y="5526976"/>
            <a:ext cx="34025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a:t>
            </a:r>
          </a:p>
        </p:txBody>
      </p:sp>
      <p:sp>
        <p:nvSpPr>
          <p:cNvPr id="896" name="15"/>
          <p:cNvSpPr txBox="1"/>
          <p:nvPr/>
        </p:nvSpPr>
        <p:spPr>
          <a:xfrm>
            <a:off x="10571891" y="5526976"/>
            <a:ext cx="340260"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15</a:t>
            </a:r>
          </a:p>
        </p:txBody>
      </p:sp>
      <p:sp>
        <p:nvSpPr>
          <p:cNvPr id="897" name="12"/>
          <p:cNvSpPr txBox="1"/>
          <p:nvPr/>
        </p:nvSpPr>
        <p:spPr>
          <a:xfrm>
            <a:off x="11912422" y="5526976"/>
            <a:ext cx="340259"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a:t>
            </a:r>
          </a:p>
        </p:txBody>
      </p:sp>
      <p:sp>
        <p:nvSpPr>
          <p:cNvPr id="898" name="Ligne"/>
          <p:cNvSpPr/>
          <p:nvPr/>
        </p:nvSpPr>
        <p:spPr>
          <a:xfrm>
            <a:off x="1515859" y="6075274"/>
            <a:ext cx="2267560" cy="1592563"/>
          </a:xfrm>
          <a:prstGeom prst="line">
            <a:avLst/>
          </a:prstGeom>
          <a:ln w="381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899" name="annual"/>
          <p:cNvSpPr txBox="1"/>
          <p:nvPr/>
        </p:nvSpPr>
        <p:spPr>
          <a:xfrm>
            <a:off x="5374381" y="8715255"/>
            <a:ext cx="716586"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annual</a:t>
            </a:r>
          </a:p>
        </p:txBody>
      </p:sp>
      <p:sp>
        <p:nvSpPr>
          <p:cNvPr id="900" name="intra-seasonal"/>
          <p:cNvSpPr txBox="1"/>
          <p:nvPr/>
        </p:nvSpPr>
        <p:spPr>
          <a:xfrm>
            <a:off x="6973109" y="8696307"/>
            <a:ext cx="1502360" cy="33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r>
              <a:t>intra-seasonal</a:t>
            </a:r>
          </a:p>
        </p:txBody>
      </p:sp>
      <p:sp>
        <p:nvSpPr>
          <p:cNvPr id="901" name="period (days)"/>
          <p:cNvSpPr/>
          <p:nvPr/>
        </p:nvSpPr>
        <p:spPr>
          <a:xfrm>
            <a:off x="8167165" y="5114358"/>
            <a:ext cx="1051919" cy="66081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stStyle>
          <a:p>
            <a:r>
              <a:t>period (days)</a:t>
            </a:r>
          </a:p>
        </p:txBody>
      </p:sp>
      <p:sp>
        <p:nvSpPr>
          <p:cNvPr id="902" name="Deep Equatorial Intraseasonal Variability"/>
          <p:cNvSpPr txBox="1">
            <a:spLocks noGrp="1"/>
          </p:cNvSpPr>
          <p:nvPr>
            <p:ph type="title" idx="4294967295"/>
          </p:nvPr>
        </p:nvSpPr>
        <p:spPr>
          <a:xfrm>
            <a:off x="-17903" y="347256"/>
            <a:ext cx="13040606" cy="475127"/>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Intraseasonal Variability</a:t>
            </a:r>
          </a:p>
        </p:txBody>
      </p:sp>
      <p:sp>
        <p:nvSpPr>
          <p:cNvPr id="903" name="Depth (m)"/>
          <p:cNvSpPr txBox="1"/>
          <p:nvPr/>
        </p:nvSpPr>
        <p:spPr>
          <a:xfrm rot="16200000">
            <a:off x="-382609" y="7103755"/>
            <a:ext cx="999034"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Depth (m)</a:t>
            </a:r>
          </a:p>
        </p:txBody>
      </p:sp>
      <p:sp>
        <p:nvSpPr>
          <p:cNvPr id="904" name="Depth (m)"/>
          <p:cNvSpPr txBox="1"/>
          <p:nvPr/>
        </p:nvSpPr>
        <p:spPr>
          <a:xfrm rot="16200000">
            <a:off x="4697305" y="7268846"/>
            <a:ext cx="999033"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Depth (m)</a:t>
            </a:r>
          </a:p>
        </p:txBody>
      </p:sp>
      <p:sp>
        <p:nvSpPr>
          <p:cNvPr id="905" name="3000"/>
          <p:cNvSpPr txBox="1"/>
          <p:nvPr/>
        </p:nvSpPr>
        <p:spPr>
          <a:xfrm>
            <a:off x="4794837" y="8086485"/>
            <a:ext cx="566218"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3000</a:t>
            </a:r>
          </a:p>
        </p:txBody>
      </p:sp>
      <p:sp>
        <p:nvSpPr>
          <p:cNvPr id="906" name="0"/>
          <p:cNvSpPr txBox="1"/>
          <p:nvPr/>
        </p:nvSpPr>
        <p:spPr>
          <a:xfrm>
            <a:off x="5149846" y="5785488"/>
            <a:ext cx="227281"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0</a:t>
            </a:r>
          </a:p>
        </p:txBody>
      </p:sp>
      <p:sp>
        <p:nvSpPr>
          <p:cNvPr id="907" name="1000"/>
          <p:cNvSpPr txBox="1"/>
          <p:nvPr/>
        </p:nvSpPr>
        <p:spPr>
          <a:xfrm>
            <a:off x="4820237" y="6534973"/>
            <a:ext cx="566218"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1000</a:t>
            </a:r>
          </a:p>
        </p:txBody>
      </p:sp>
      <p:sp>
        <p:nvSpPr>
          <p:cNvPr id="908" name="3000"/>
          <p:cNvSpPr txBox="1"/>
          <p:nvPr/>
        </p:nvSpPr>
        <p:spPr>
          <a:xfrm>
            <a:off x="-51901" y="8036124"/>
            <a:ext cx="566218"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3000</a:t>
            </a:r>
          </a:p>
        </p:txBody>
      </p:sp>
      <p:sp>
        <p:nvSpPr>
          <p:cNvPr id="909" name="0"/>
          <p:cNvSpPr txBox="1"/>
          <p:nvPr/>
        </p:nvSpPr>
        <p:spPr>
          <a:xfrm>
            <a:off x="303108" y="5735127"/>
            <a:ext cx="227280"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0</a:t>
            </a:r>
          </a:p>
        </p:txBody>
      </p:sp>
      <p:sp>
        <p:nvSpPr>
          <p:cNvPr id="910" name="1000"/>
          <p:cNvSpPr txBox="1"/>
          <p:nvPr/>
        </p:nvSpPr>
        <p:spPr>
          <a:xfrm>
            <a:off x="-26501" y="6484613"/>
            <a:ext cx="566218"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1000</a:t>
            </a:r>
          </a:p>
        </p:txBody>
      </p:sp>
      <p:sp>
        <p:nvSpPr>
          <p:cNvPr id="911" name="v (cm/s)"/>
          <p:cNvSpPr txBox="1"/>
          <p:nvPr/>
        </p:nvSpPr>
        <p:spPr>
          <a:xfrm rot="16200000">
            <a:off x="4415557" y="7092186"/>
            <a:ext cx="784670" cy="31216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00"/>
            </a:lvl1pPr>
          </a:lstStyle>
          <a:p>
            <a:r>
              <a:t>v (cm/s)</a:t>
            </a:r>
          </a:p>
        </p:txBody>
      </p:sp>
      <p:sp>
        <p:nvSpPr>
          <p:cNvPr id="912" name="20"/>
          <p:cNvSpPr txBox="1"/>
          <p:nvPr/>
        </p:nvSpPr>
        <p:spPr>
          <a:xfrm>
            <a:off x="4648565" y="5747032"/>
            <a:ext cx="312015" cy="29982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a:lvl1pPr>
          </a:lstStyle>
          <a:p>
            <a:r>
              <a:t>20</a:t>
            </a:r>
          </a:p>
        </p:txBody>
      </p:sp>
      <p:sp>
        <p:nvSpPr>
          <p:cNvPr id="913" name="-20"/>
          <p:cNvSpPr txBox="1"/>
          <p:nvPr/>
        </p:nvSpPr>
        <p:spPr>
          <a:xfrm>
            <a:off x="4651885" y="8487785"/>
            <a:ext cx="381179" cy="29982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a:lvl1pPr>
          </a:lstStyle>
          <a:p>
            <a:r>
              <a:t>-20</a:t>
            </a:r>
          </a:p>
        </p:txBody>
      </p:sp>
      <p:sp>
        <p:nvSpPr>
          <p:cNvPr id="914" name="(149 °E - 88°W &amp; 7°S and 7°N)"/>
          <p:cNvSpPr txBox="1"/>
          <p:nvPr/>
        </p:nvSpPr>
        <p:spPr>
          <a:xfrm>
            <a:off x="1631809" y="886714"/>
            <a:ext cx="3279497"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
            </a:lvl1pPr>
          </a:lstStyle>
          <a:p>
            <a:r>
              <a:t>(149 °E - 88°W &amp; 7°S and 7°N) </a:t>
            </a:r>
          </a:p>
        </p:txBody>
      </p:sp>
      <p:sp>
        <p:nvSpPr>
          <p:cNvPr id="915" name="At the surface: presence of linear waves, with a wide range of periods and wavenumbers"/>
          <p:cNvSpPr txBox="1"/>
          <p:nvPr/>
        </p:nvSpPr>
        <p:spPr>
          <a:xfrm>
            <a:off x="6003730" y="2320044"/>
            <a:ext cx="7040442" cy="1296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rPr b="1"/>
              <a:t>At the surface:</a:t>
            </a:r>
            <a:r>
              <a:t> presence of linear waves, with a wide range of periods and wavenumbers</a:t>
            </a:r>
          </a:p>
        </p:txBody>
      </p:sp>
      <p:sp>
        <p:nvSpPr>
          <p:cNvPr id="916" name="At depth:   penetration of energy from the surface at annual and intra-seasonal periods"/>
          <p:cNvSpPr txBox="1"/>
          <p:nvPr/>
        </p:nvSpPr>
        <p:spPr>
          <a:xfrm>
            <a:off x="6013890" y="3993802"/>
            <a:ext cx="7040444" cy="1296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rPr b="1"/>
              <a:t>At depth:   </a:t>
            </a:r>
            <a:r>
              <a:t>penetration of energy from the surface at annual and intra-seasonal periods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01"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rPr>
                    <a:solidFill>
                      <a:srgbClr val="D5D5D5"/>
                    </a:solidFill>
                  </a:rPr>
                  <a:t>b. Observations of equatorial jets</a:t>
                </a:r>
                <a:br>
                  <a:rPr>
                    <a:solidFill>
                      <a:srgbClr val="D5D5D5"/>
                    </a:solidFill>
                  </a:rPr>
                </a:br>
                <a:br>
                  <a:rPr>
                    <a:solidFill>
                      <a:srgbClr val="D5D5D5"/>
                    </a:solidFill>
                  </a:rPr>
                </a:br>
                <a:r>
                  <a:rPr>
                    <a:solidFill>
                      <a:srgbClr val="D5D5D5"/>
                    </a:solidFill>
                  </a:rPr>
                  <a:t>c. Difficulties in reproducing them in numerical models</a:t>
                </a:r>
                <a:br>
                  <a:rPr>
                    <a:solidFill>
                      <a:srgbClr val="D5D5D5"/>
                    </a:solidFill>
                  </a:rPr>
                </a:br>
                <a:br>
                  <a:rPr>
                    <a:solidFill>
                      <a:srgbClr val="D5D5D5"/>
                    </a:solidFill>
                  </a:rPr>
                </a:br>
                <a14:m>
                  <m:oMath xmlns:m="http://schemas.openxmlformats.org/officeDocument/2006/math">
                    <m:r>
                      <a:rPr sz="1900" i="1">
                        <a:solidFill>
                          <a:srgbClr val="D5D5D5"/>
                        </a:solidFill>
                        <a:latin typeface="Cambria Math" panose="02040503050406030204" pitchFamily="18" charset="0"/>
                      </a:rPr>
                      <m:t>⇒</m:t>
                    </m:r>
                  </m:oMath>
                </a14:m>
                <a:r>
                  <a:rPr i="1">
                    <a:solidFill>
                      <a:srgbClr val="D5D5D5"/>
                    </a:solidFill>
                  </a:rPr>
                  <a:t> What are the mechanisms involved in the formation and maintenance of this complex zonal jet system?</a:t>
                </a:r>
                <a:br>
                  <a:rPr>
                    <a:solidFill>
                      <a:srgbClr val="D5D5D5"/>
                    </a:solidFill>
                  </a:rPr>
                </a:br>
                <a:endParaRPr>
                  <a:solidFill>
                    <a:srgbClr val="D5D5D5"/>
                  </a:solidFill>
                </a:endParaRPr>
              </a:p>
              <a:p>
                <a:pPr>
                  <a:defRPr>
                    <a:solidFill>
                      <a:srgbClr val="D5D5D5"/>
                    </a:solidFill>
                  </a:defRPr>
                </a:pPr>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D5D5D5"/>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t>d. Non-linear interactions, at the beginning of a cascade of mechanisms ultimately forming zonal jets.</a:t>
                </a:r>
                <a:br/>
                <a:endParaRPr/>
              </a:p>
              <a:p>
                <a:pPr>
                  <a:defRPr sz="2000" b="1">
                    <a:solidFill>
                      <a:srgbClr val="D5D5D5"/>
                    </a:solidFill>
                  </a:defRPr>
                </a:pPr>
                <a:r>
                  <a:t>3. Perspectives &amp; conclusion</a:t>
                </a:r>
              </a:p>
            </p:txBody>
          </p:sp>
        </mc:Choice>
        <mc:Fallback>
          <p:sp>
            <p:nvSpPr>
              <p:cNvPr id="201"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02"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disp_rel_eq.png" descr="disp_rel_eq.png"/>
          <p:cNvPicPr>
            <a:picLocks noChangeAspect="1"/>
          </p:cNvPicPr>
          <p:nvPr/>
        </p:nvPicPr>
        <p:blipFill>
          <a:blip r:embed="rId3"/>
          <a:stretch>
            <a:fillRect/>
          </a:stretch>
        </p:blipFill>
        <p:spPr>
          <a:xfrm>
            <a:off x="2651578" y="662324"/>
            <a:ext cx="9017767" cy="9025351"/>
          </a:xfrm>
          <a:prstGeom prst="rect">
            <a:avLst/>
          </a:prstGeom>
          <a:ln w="12700">
            <a:miter lim="400000"/>
          </a:ln>
        </p:spPr>
      </p:pic>
      <p:sp>
        <p:nvSpPr>
          <p:cNvPr id="919" name="Ligne"/>
          <p:cNvSpPr/>
          <p:nvPr/>
        </p:nvSpPr>
        <p:spPr>
          <a:xfrm flipH="1" flipV="1">
            <a:off x="5886639" y="5977432"/>
            <a:ext cx="865989" cy="254447"/>
          </a:xfrm>
          <a:prstGeom prst="line">
            <a:avLst/>
          </a:prstGeom>
          <a:ln w="38100">
            <a:solidFill>
              <a:schemeClr val="accent3"/>
            </a:solidFill>
            <a:miter lim="400000"/>
          </a:ln>
        </p:spPr>
        <p:txBody>
          <a:bodyPr lIns="50800" tIns="50800" rIns="50800" bIns="50800" anchor="ctr"/>
          <a:lstStyle/>
          <a:p>
            <a:endParaRPr/>
          </a:p>
        </p:txBody>
      </p:sp>
      <p:sp>
        <p:nvSpPr>
          <p:cNvPr id="920" name="Inertia-gravity waves"/>
          <p:cNvSpPr txBox="1"/>
          <p:nvPr/>
        </p:nvSpPr>
        <p:spPr>
          <a:xfrm>
            <a:off x="10284769" y="1504591"/>
            <a:ext cx="2138580" cy="33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5">
                    <a:hueOff val="-82419"/>
                    <a:satOff val="-9513"/>
                    <a:lumOff val="-16343"/>
                  </a:schemeClr>
                </a:solidFill>
              </a:defRPr>
            </a:lvl1pPr>
          </a:lstStyle>
          <a:p>
            <a:r>
              <a:t>Inertia-gravity waves</a:t>
            </a:r>
          </a:p>
        </p:txBody>
      </p:sp>
      <p:sp>
        <p:nvSpPr>
          <p:cNvPr id="921" name="Yanai waves"/>
          <p:cNvSpPr txBox="1"/>
          <p:nvPr/>
        </p:nvSpPr>
        <p:spPr>
          <a:xfrm>
            <a:off x="9911679" y="3080780"/>
            <a:ext cx="1307288" cy="33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Yanai waves</a:t>
            </a:r>
          </a:p>
        </p:txBody>
      </p:sp>
      <p:sp>
        <p:nvSpPr>
          <p:cNvPr id="922" name="Kelvin waves"/>
          <p:cNvSpPr txBox="1"/>
          <p:nvPr/>
        </p:nvSpPr>
        <p:spPr>
          <a:xfrm>
            <a:off x="9534215" y="4656970"/>
            <a:ext cx="1378612" cy="33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chemeClr val="accent3">
                    <a:hueOff val="914338"/>
                    <a:satOff val="31515"/>
                    <a:lumOff val="-30790"/>
                  </a:schemeClr>
                </a:solidFill>
              </a:defRPr>
            </a:lvl1pPr>
          </a:lstStyle>
          <a:p>
            <a:r>
              <a:t>Kelvin waves</a:t>
            </a:r>
          </a:p>
        </p:txBody>
      </p:sp>
      <p:sp>
        <p:nvSpPr>
          <p:cNvPr id="923" name="Rossby waves"/>
          <p:cNvSpPr txBox="1"/>
          <p:nvPr/>
        </p:nvSpPr>
        <p:spPr>
          <a:xfrm>
            <a:off x="9040836" y="6565899"/>
            <a:ext cx="1502970" cy="33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0433FF"/>
                </a:solidFill>
              </a:defRPr>
            </a:lvl1pPr>
          </a:lstStyle>
          <a:p>
            <a:r>
              <a:t>Rossby waves</a:t>
            </a:r>
          </a:p>
        </p:txBody>
      </p:sp>
      <p:sp>
        <p:nvSpPr>
          <p:cNvPr id="924" name="Ligne"/>
          <p:cNvSpPr/>
          <p:nvPr/>
        </p:nvSpPr>
        <p:spPr>
          <a:xfrm>
            <a:off x="3593630" y="2343433"/>
            <a:ext cx="654706" cy="1"/>
          </a:xfrm>
          <a:prstGeom prst="line">
            <a:avLst/>
          </a:prstGeom>
          <a:ln w="25400">
            <a:solidFill>
              <a:srgbClr val="000000"/>
            </a:solidFill>
            <a:miter lim="400000"/>
          </a:ln>
        </p:spPr>
        <p:txBody>
          <a:bodyPr lIns="50800" tIns="50800" rIns="50800" bIns="50800" anchor="ctr"/>
          <a:lstStyle/>
          <a:p>
            <a:endParaRPr/>
          </a:p>
        </p:txBody>
      </p:sp>
      <p:sp>
        <p:nvSpPr>
          <p:cNvPr id="925" name="Ligne"/>
          <p:cNvSpPr/>
          <p:nvPr/>
        </p:nvSpPr>
        <p:spPr>
          <a:xfrm>
            <a:off x="3593630" y="2756207"/>
            <a:ext cx="654706" cy="1"/>
          </a:xfrm>
          <a:prstGeom prst="line">
            <a:avLst/>
          </a:prstGeom>
          <a:ln w="25400">
            <a:solidFill>
              <a:srgbClr val="000000"/>
            </a:solidFill>
            <a:custDash>
              <a:ds d="200000" sp="200000"/>
            </a:custDash>
            <a:miter lim="400000"/>
          </a:ln>
        </p:spPr>
        <p:txBody>
          <a:bodyPr lIns="50800" tIns="50800" rIns="50800" bIns="50800" anchor="ctr"/>
          <a:lstStyle/>
          <a:p>
            <a:endParaRPr/>
          </a:p>
        </p:txBody>
      </p:sp>
      <p:sp>
        <p:nvSpPr>
          <p:cNvPr id="926" name="6 vertical modes"/>
          <p:cNvSpPr txBox="1"/>
          <p:nvPr/>
        </p:nvSpPr>
        <p:spPr>
          <a:xfrm>
            <a:off x="4353137" y="2181177"/>
            <a:ext cx="1612292"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 vertical modes</a:t>
            </a:r>
          </a:p>
        </p:txBody>
      </p:sp>
      <p:sp>
        <p:nvSpPr>
          <p:cNvPr id="927" name="2nd meridional mode"/>
          <p:cNvSpPr txBox="1"/>
          <p:nvPr/>
        </p:nvSpPr>
        <p:spPr>
          <a:xfrm>
            <a:off x="4353137" y="2593952"/>
            <a:ext cx="203799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2nd meridional mode</a:t>
            </a:r>
          </a:p>
        </p:txBody>
      </p:sp>
      <p:sp>
        <p:nvSpPr>
          <p:cNvPr id="928" name="Rectangle"/>
          <p:cNvSpPr/>
          <p:nvPr/>
        </p:nvSpPr>
        <p:spPr>
          <a:xfrm>
            <a:off x="6216662" y="4858615"/>
            <a:ext cx="1042701" cy="2492081"/>
          </a:xfrm>
          <a:prstGeom prst="rect">
            <a:avLst/>
          </a:prstGeom>
          <a:ln w="38100">
            <a:solidFill>
              <a:schemeClr val="accent4">
                <a:hueOff val="-1247790"/>
                <a:lumOff val="-12326"/>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29" name="Tropical Instability Waves (e.g. Lyman et al. 2007)"/>
          <p:cNvSpPr txBox="1"/>
          <p:nvPr/>
        </p:nvSpPr>
        <p:spPr>
          <a:xfrm>
            <a:off x="5056652" y="4313911"/>
            <a:ext cx="2090015" cy="48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400" i="1">
                <a:solidFill>
                  <a:schemeClr val="accent4">
                    <a:hueOff val="-1247790"/>
                    <a:lumOff val="-12326"/>
                  </a:schemeClr>
                </a:solidFill>
              </a:defRPr>
            </a:pPr>
            <a:r>
              <a:t>Tropical Instability Waves</a:t>
            </a:r>
            <a:br/>
            <a:r>
              <a:t>(e.g. Lyman et al. 2007)</a:t>
            </a:r>
          </a:p>
        </p:txBody>
      </p:sp>
      <p:sp>
        <p:nvSpPr>
          <p:cNvPr id="930" name="Rectangle"/>
          <p:cNvSpPr/>
          <p:nvPr/>
        </p:nvSpPr>
        <p:spPr>
          <a:xfrm>
            <a:off x="6769757" y="6095832"/>
            <a:ext cx="616606" cy="286412"/>
          </a:xfrm>
          <a:prstGeom prst="rect">
            <a:avLst/>
          </a:prstGeom>
          <a:ln w="38100">
            <a:solidFill>
              <a:schemeClr val="accent3"/>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1" name="Farrar (2011)"/>
          <p:cNvSpPr txBox="1"/>
          <p:nvPr/>
        </p:nvSpPr>
        <p:spPr>
          <a:xfrm>
            <a:off x="4776288" y="5801608"/>
            <a:ext cx="1115493"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400" i="1">
                <a:solidFill>
                  <a:schemeClr val="accent3"/>
                </a:solidFill>
              </a:defRPr>
            </a:lvl1pPr>
          </a:lstStyle>
          <a:p>
            <a:r>
              <a:t>Farrar (2011)</a:t>
            </a:r>
          </a:p>
        </p:txBody>
      </p:sp>
      <p:sp>
        <p:nvSpPr>
          <p:cNvPr id="932" name="Rectangle"/>
          <p:cNvSpPr/>
          <p:nvPr/>
        </p:nvSpPr>
        <p:spPr>
          <a:xfrm>
            <a:off x="6665041" y="5961450"/>
            <a:ext cx="826038" cy="555177"/>
          </a:xfrm>
          <a:prstGeom prst="rect">
            <a:avLst/>
          </a:prstGeom>
          <a:ln w="50800">
            <a:solidFill>
              <a:schemeClr val="accent6">
                <a:satOff val="-16844"/>
                <a:lumOff val="-30747"/>
              </a:schemeClr>
            </a:solidFill>
            <a:custDash>
              <a:ds d="200000" sp="200000"/>
            </a:custDash>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3" name="Rectangle"/>
          <p:cNvSpPr/>
          <p:nvPr/>
        </p:nvSpPr>
        <p:spPr>
          <a:xfrm>
            <a:off x="6089381" y="7549134"/>
            <a:ext cx="826038" cy="555177"/>
          </a:xfrm>
          <a:prstGeom prst="rect">
            <a:avLst/>
          </a:prstGeom>
          <a:ln w="50800">
            <a:solidFill>
              <a:schemeClr val="accent6">
                <a:satOff val="-16844"/>
                <a:lumOff val="-30747"/>
              </a:schemeClr>
            </a:solidFill>
            <a:custDash>
              <a:ds d="200000" sp="200000"/>
            </a:custDash>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4" name="Rectangle"/>
          <p:cNvSpPr/>
          <p:nvPr/>
        </p:nvSpPr>
        <p:spPr>
          <a:xfrm>
            <a:off x="7885872" y="8373714"/>
            <a:ext cx="482070" cy="555177"/>
          </a:xfrm>
          <a:prstGeom prst="rect">
            <a:avLst/>
          </a:prstGeom>
          <a:ln w="50800">
            <a:solidFill>
              <a:schemeClr val="accent6">
                <a:satOff val="-16844"/>
                <a:lumOff val="-30747"/>
              </a:schemeClr>
            </a:solidFill>
            <a:custDash>
              <a:ds d="200000" sp="200000"/>
            </a:custDash>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35" name="Ligne"/>
          <p:cNvSpPr/>
          <p:nvPr/>
        </p:nvSpPr>
        <p:spPr>
          <a:xfrm flipH="1">
            <a:off x="6995051" y="7767535"/>
            <a:ext cx="2263711" cy="1"/>
          </a:xfrm>
          <a:prstGeom prst="line">
            <a:avLst/>
          </a:prstGeom>
          <a:ln w="38100">
            <a:solidFill>
              <a:schemeClr val="accent6">
                <a:satOff val="-16844"/>
                <a:lumOff val="-30747"/>
              </a:schemeClr>
            </a:solidFill>
            <a:miter lim="400000"/>
          </a:ln>
        </p:spPr>
        <p:txBody>
          <a:bodyPr lIns="50800" tIns="50800" rIns="50800" bIns="50800" anchor="ctr"/>
          <a:lstStyle/>
          <a:p>
            <a:endParaRPr/>
          </a:p>
        </p:txBody>
      </p:sp>
      <p:sp>
        <p:nvSpPr>
          <p:cNvPr id="936" name="Ligne"/>
          <p:cNvSpPr/>
          <p:nvPr/>
        </p:nvSpPr>
        <p:spPr>
          <a:xfrm flipH="1">
            <a:off x="8336599" y="7894536"/>
            <a:ext cx="1049163" cy="793507"/>
          </a:xfrm>
          <a:prstGeom prst="line">
            <a:avLst/>
          </a:prstGeom>
          <a:ln w="38100">
            <a:solidFill>
              <a:schemeClr val="accent6">
                <a:satOff val="-16844"/>
                <a:lumOff val="-30747"/>
              </a:schemeClr>
            </a:solidFill>
            <a:miter lim="400000"/>
          </a:ln>
        </p:spPr>
        <p:txBody>
          <a:bodyPr lIns="50800" tIns="50800" rIns="50800" bIns="50800" anchor="ctr"/>
          <a:lstStyle/>
          <a:p>
            <a:endParaRPr/>
          </a:p>
        </p:txBody>
      </p:sp>
      <p:sp>
        <p:nvSpPr>
          <p:cNvPr id="937" name="Ligne"/>
          <p:cNvSpPr/>
          <p:nvPr/>
        </p:nvSpPr>
        <p:spPr>
          <a:xfrm flipH="1" flipV="1">
            <a:off x="7512273" y="6170638"/>
            <a:ext cx="1838149" cy="1385303"/>
          </a:xfrm>
          <a:prstGeom prst="line">
            <a:avLst/>
          </a:prstGeom>
          <a:ln w="38100">
            <a:solidFill>
              <a:schemeClr val="accent6">
                <a:satOff val="-16844"/>
                <a:lumOff val="-30747"/>
              </a:schemeClr>
            </a:solidFill>
            <a:miter lim="400000"/>
          </a:ln>
        </p:spPr>
        <p:txBody>
          <a:bodyPr lIns="50800" tIns="50800" rIns="50800" bIns="50800" anchor="ctr"/>
          <a:lstStyle/>
          <a:p>
            <a:endParaRPr/>
          </a:p>
        </p:txBody>
      </p:sp>
      <p:sp>
        <p:nvSpPr>
          <p:cNvPr id="938" name="Delpech et al. (2020)"/>
          <p:cNvSpPr txBox="1"/>
          <p:nvPr/>
        </p:nvSpPr>
        <p:spPr>
          <a:xfrm>
            <a:off x="9312994" y="7617625"/>
            <a:ext cx="1738149" cy="29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400" i="1">
                <a:solidFill>
                  <a:schemeClr val="accent6">
                    <a:satOff val="-16844"/>
                    <a:lumOff val="-30747"/>
                  </a:schemeClr>
                </a:solidFill>
              </a:defRPr>
            </a:lvl1pPr>
          </a:lstStyle>
          <a:p>
            <a:r>
              <a:t>Delpech et al. (2020)</a:t>
            </a:r>
          </a:p>
        </p:txBody>
      </p:sp>
      <p:sp>
        <p:nvSpPr>
          <p:cNvPr id="939" name="Rectangle"/>
          <p:cNvSpPr/>
          <p:nvPr/>
        </p:nvSpPr>
        <p:spPr>
          <a:xfrm>
            <a:off x="6305163" y="7431249"/>
            <a:ext cx="1042701" cy="1080013"/>
          </a:xfrm>
          <a:prstGeom prst="rect">
            <a:avLst/>
          </a:prstGeom>
          <a:ln w="38100">
            <a:solidFill>
              <a:schemeClr val="accent3"/>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0" name="Farrar &amp; Weller (2006)"/>
          <p:cNvSpPr txBox="1"/>
          <p:nvPr/>
        </p:nvSpPr>
        <p:spPr>
          <a:xfrm>
            <a:off x="5597410" y="8572766"/>
            <a:ext cx="1809980" cy="29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400" i="1">
                <a:solidFill>
                  <a:schemeClr val="accent3"/>
                </a:solidFill>
              </a:defRPr>
            </a:lvl1pPr>
          </a:lstStyle>
          <a:p>
            <a:r>
              <a:t>Farrar &amp; Weller (2006)</a:t>
            </a:r>
          </a:p>
        </p:txBody>
      </p:sp>
      <p:sp>
        <p:nvSpPr>
          <p:cNvPr id="941" name="Rectangle"/>
          <p:cNvSpPr/>
          <p:nvPr/>
        </p:nvSpPr>
        <p:spPr>
          <a:xfrm>
            <a:off x="7808393" y="8458461"/>
            <a:ext cx="616606" cy="385681"/>
          </a:xfrm>
          <a:prstGeom prst="rect">
            <a:avLst/>
          </a:prstGeom>
          <a:ln w="38100">
            <a:solidFill>
              <a:schemeClr val="accent5"/>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2" name="e.g. Kessler &amp;  McCreary (1993)"/>
          <p:cNvSpPr txBox="1"/>
          <p:nvPr/>
        </p:nvSpPr>
        <p:spPr>
          <a:xfrm>
            <a:off x="8669328" y="8481077"/>
            <a:ext cx="1418286" cy="48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400" i="1">
                <a:solidFill>
                  <a:schemeClr val="accent5"/>
                </a:solidFill>
              </a:defRPr>
            </a:pPr>
            <a:r>
              <a:t>e.g. Kessler &amp; </a:t>
            </a:r>
            <a:br/>
            <a:r>
              <a:t>McCreary (1993)</a:t>
            </a:r>
          </a:p>
        </p:txBody>
      </p:sp>
      <p:sp>
        <p:nvSpPr>
          <p:cNvPr id="943" name="Rectangle"/>
          <p:cNvSpPr/>
          <p:nvPr/>
        </p:nvSpPr>
        <p:spPr>
          <a:xfrm>
            <a:off x="3575430" y="1275007"/>
            <a:ext cx="691107" cy="385680"/>
          </a:xfrm>
          <a:prstGeom prst="rect">
            <a:avLst/>
          </a:prstGeom>
          <a:ln w="38100">
            <a:solidFill>
              <a:srgbClr val="000000"/>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4" name="Surface obs."/>
          <p:cNvSpPr txBox="1"/>
          <p:nvPr/>
        </p:nvSpPr>
        <p:spPr>
          <a:xfrm>
            <a:off x="4353137" y="1305591"/>
            <a:ext cx="1265836"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Surface obs.</a:t>
            </a:r>
          </a:p>
        </p:txBody>
      </p:sp>
      <p:sp>
        <p:nvSpPr>
          <p:cNvPr id="945" name="Rectangle"/>
          <p:cNvSpPr/>
          <p:nvPr/>
        </p:nvSpPr>
        <p:spPr>
          <a:xfrm>
            <a:off x="3575430" y="1812395"/>
            <a:ext cx="691107" cy="385680"/>
          </a:xfrm>
          <a:prstGeom prst="rect">
            <a:avLst/>
          </a:prstGeom>
          <a:ln w="38100">
            <a:solidFill>
              <a:srgbClr val="000000"/>
            </a:solidFill>
            <a:custDash>
              <a:ds d="200000" sp="200000"/>
            </a:custDash>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6" name="Deep obs."/>
          <p:cNvSpPr txBox="1"/>
          <p:nvPr/>
        </p:nvSpPr>
        <p:spPr>
          <a:xfrm>
            <a:off x="4353137" y="1842979"/>
            <a:ext cx="104780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Deep obs.</a:t>
            </a:r>
          </a:p>
        </p:txBody>
      </p:sp>
      <p:sp>
        <p:nvSpPr>
          <p:cNvPr id="947" name="Rectangle"/>
          <p:cNvSpPr/>
          <p:nvPr/>
        </p:nvSpPr>
        <p:spPr>
          <a:xfrm>
            <a:off x="7214809" y="6340630"/>
            <a:ext cx="616606" cy="286411"/>
          </a:xfrm>
          <a:prstGeom prst="rect">
            <a:avLst/>
          </a:prstGeom>
          <a:ln w="38100">
            <a:solidFill>
              <a:schemeClr val="accent3"/>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8" name="Rectangle"/>
          <p:cNvSpPr/>
          <p:nvPr/>
        </p:nvSpPr>
        <p:spPr>
          <a:xfrm>
            <a:off x="8169150" y="6678121"/>
            <a:ext cx="494770" cy="2418840"/>
          </a:xfrm>
          <a:prstGeom prst="rect">
            <a:avLst/>
          </a:prstGeom>
          <a:ln w="38100">
            <a:solidFill>
              <a:schemeClr val="accent3"/>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49" name="Ligne"/>
          <p:cNvSpPr/>
          <p:nvPr/>
        </p:nvSpPr>
        <p:spPr>
          <a:xfrm flipH="1" flipV="1">
            <a:off x="7826795" y="6481383"/>
            <a:ext cx="1724620" cy="596468"/>
          </a:xfrm>
          <a:prstGeom prst="line">
            <a:avLst/>
          </a:prstGeom>
          <a:ln w="38100">
            <a:solidFill>
              <a:schemeClr val="accent3"/>
            </a:solidFill>
            <a:miter lim="400000"/>
          </a:ln>
        </p:spPr>
        <p:txBody>
          <a:bodyPr lIns="50800" tIns="50800" rIns="50800" bIns="50800" anchor="ctr"/>
          <a:lstStyle/>
          <a:p>
            <a:endParaRPr/>
          </a:p>
        </p:txBody>
      </p:sp>
      <p:sp>
        <p:nvSpPr>
          <p:cNvPr id="950" name="Ligne"/>
          <p:cNvSpPr/>
          <p:nvPr/>
        </p:nvSpPr>
        <p:spPr>
          <a:xfrm flipH="1" flipV="1">
            <a:off x="8685015" y="6941671"/>
            <a:ext cx="866400" cy="263180"/>
          </a:xfrm>
          <a:prstGeom prst="line">
            <a:avLst/>
          </a:prstGeom>
          <a:ln w="38100">
            <a:solidFill>
              <a:schemeClr val="accent3"/>
            </a:solidFill>
            <a:miter lim="400000"/>
          </a:ln>
        </p:spPr>
        <p:txBody>
          <a:bodyPr lIns="50800" tIns="50800" rIns="50800" bIns="50800" anchor="ctr"/>
          <a:lstStyle/>
          <a:p>
            <a:endParaRPr/>
          </a:p>
        </p:txBody>
      </p:sp>
      <p:sp>
        <p:nvSpPr>
          <p:cNvPr id="951" name="Farrar (208)"/>
          <p:cNvSpPr txBox="1"/>
          <p:nvPr/>
        </p:nvSpPr>
        <p:spPr>
          <a:xfrm>
            <a:off x="9604085" y="7012341"/>
            <a:ext cx="1016636"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400" i="1">
                <a:solidFill>
                  <a:schemeClr val="accent3"/>
                </a:solidFill>
              </a:defRPr>
            </a:lvl1pPr>
          </a:lstStyle>
          <a:p>
            <a:r>
              <a:t>Farrar (208)</a:t>
            </a:r>
          </a:p>
        </p:txBody>
      </p:sp>
      <p:sp>
        <p:nvSpPr>
          <p:cNvPr id="952" name="Rectangle"/>
          <p:cNvSpPr/>
          <p:nvPr/>
        </p:nvSpPr>
        <p:spPr>
          <a:xfrm>
            <a:off x="8013437" y="1089856"/>
            <a:ext cx="494770" cy="1754558"/>
          </a:xfrm>
          <a:prstGeom prst="rect">
            <a:avLst/>
          </a:prstGeom>
          <a:ln w="38100">
            <a:solidFill>
              <a:schemeClr val="accent3"/>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53" name="Rectangle"/>
          <p:cNvSpPr/>
          <p:nvPr/>
        </p:nvSpPr>
        <p:spPr>
          <a:xfrm>
            <a:off x="7625822" y="1068425"/>
            <a:ext cx="1270001" cy="381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54" name="Ligne"/>
          <p:cNvSpPr/>
          <p:nvPr/>
        </p:nvSpPr>
        <p:spPr>
          <a:xfrm flipV="1">
            <a:off x="6416167" y="2332348"/>
            <a:ext cx="1590188" cy="1122226"/>
          </a:xfrm>
          <a:prstGeom prst="line">
            <a:avLst/>
          </a:prstGeom>
          <a:ln w="38100">
            <a:solidFill>
              <a:schemeClr val="accent3"/>
            </a:solidFill>
            <a:miter lim="400000"/>
          </a:ln>
        </p:spPr>
        <p:txBody>
          <a:bodyPr lIns="50800" tIns="50800" rIns="50800" bIns="50800" anchor="ctr"/>
          <a:lstStyle/>
          <a:p>
            <a:endParaRPr/>
          </a:p>
        </p:txBody>
      </p:sp>
      <p:sp>
        <p:nvSpPr>
          <p:cNvPr id="955" name="Farrar &amp; Durland (2012)"/>
          <p:cNvSpPr txBox="1"/>
          <p:nvPr/>
        </p:nvSpPr>
        <p:spPr>
          <a:xfrm>
            <a:off x="4723809" y="3466276"/>
            <a:ext cx="1945641" cy="299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400" i="1">
                <a:solidFill>
                  <a:schemeClr val="accent3"/>
                </a:solidFill>
              </a:defRPr>
            </a:lvl1pPr>
          </a:lstStyle>
          <a:p>
            <a:r>
              <a:t>Farrar &amp; Durland (2012)</a:t>
            </a:r>
          </a:p>
        </p:txBody>
      </p:sp>
      <p:sp>
        <p:nvSpPr>
          <p:cNvPr id="956" name="Deep Equatorial Intraseasonal Variability"/>
          <p:cNvSpPr txBox="1">
            <a:spLocks noGrp="1"/>
          </p:cNvSpPr>
          <p:nvPr>
            <p:ph type="title" idx="4294967295"/>
          </p:nvPr>
        </p:nvSpPr>
        <p:spPr>
          <a:xfrm>
            <a:off x="-11997" y="165234"/>
            <a:ext cx="13028794" cy="507615"/>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Deep Equatorial Intraseasonal Variability</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60"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000000"/>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rPr>
                    <a:solidFill>
                      <a:srgbClr val="D5D5D5"/>
                    </a:solidFill>
                  </a:rPr>
                  <a:t>d. Non-linear interactions, at the beginning of a cascade of mechanisms ultimately forming zonal jets.</a:t>
                </a:r>
                <a:br>
                  <a:rPr>
                    <a:solidFill>
                      <a:srgbClr val="D5D5D5"/>
                    </a:solidFill>
                  </a:rPr>
                </a:br>
                <a:endParaRPr>
                  <a:solidFill>
                    <a:srgbClr val="D5D5D5"/>
                  </a:solidFill>
                </a:endParaRPr>
              </a:p>
              <a:p>
                <a:pPr>
                  <a:defRPr sz="2000" b="1">
                    <a:solidFill>
                      <a:srgbClr val="D5D5D5"/>
                    </a:solidFill>
                  </a:defRPr>
                </a:pPr>
                <a:r>
                  <a:t>3. Perspectives &amp; conclusion</a:t>
                </a:r>
              </a:p>
            </p:txBody>
          </p:sp>
        </mc:Choice>
        <mc:Fallback>
          <p:sp>
            <p:nvSpPr>
              <p:cNvPr id="960"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961"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Flèche"/>
          <p:cNvSpPr/>
          <p:nvPr/>
        </p:nvSpPr>
        <p:spPr>
          <a:xfrm rot="5400000">
            <a:off x="3919227" y="5136824"/>
            <a:ext cx="4584338"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64" name="Flèche"/>
          <p:cNvSpPr/>
          <p:nvPr/>
        </p:nvSpPr>
        <p:spPr>
          <a:xfrm rot="5400000">
            <a:off x="2727423" y="5414314"/>
            <a:ext cx="4030066" cy="403135"/>
          </a:xfrm>
          <a:prstGeom prst="rightArrow">
            <a:avLst>
              <a:gd name="adj1" fmla="val 52417"/>
              <a:gd name="adj2" fmla="val 89634"/>
            </a:avLst>
          </a:prstGeom>
          <a:solidFill>
            <a:srgbClr val="000000"/>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65" name="Existing theories for deep zonal jets formation"/>
          <p:cNvSpPr txBox="1">
            <a:spLocks noGrp="1"/>
          </p:cNvSpPr>
          <p:nvPr>
            <p:ph type="title" idx="4294967295"/>
          </p:nvPr>
        </p:nvSpPr>
        <p:spPr>
          <a:xfrm>
            <a:off x="-30332" y="196426"/>
            <a:ext cx="13065464"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Existing theories for deep zonal jets formation</a:t>
            </a:r>
          </a:p>
        </p:txBody>
      </p:sp>
      <p:sp>
        <p:nvSpPr>
          <p:cNvPr id="966" name="Interpretation in terms of cascade of mechanisms (Ménesguen et al. 2019)"/>
          <p:cNvSpPr txBox="1"/>
          <p:nvPr/>
        </p:nvSpPr>
        <p:spPr>
          <a:xfrm>
            <a:off x="756375" y="1258983"/>
            <a:ext cx="6885738"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Interpretation in terms of cascade of mechanisms (</a:t>
            </a:r>
            <a:r>
              <a:rPr i="1"/>
              <a:t>Ménesguen et al. 2019</a:t>
            </a:r>
            <a:r>
              <a:t>) </a:t>
            </a:r>
          </a:p>
        </p:txBody>
      </p:sp>
      <p:sp>
        <p:nvSpPr>
          <p:cNvPr id="967" name="Gill (1974)"/>
          <p:cNvSpPr txBox="1"/>
          <p:nvPr/>
        </p:nvSpPr>
        <p:spPr>
          <a:xfrm>
            <a:off x="1716307" y="6330855"/>
            <a:ext cx="1017525" cy="324512"/>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Gill (1974)</a:t>
            </a:r>
          </a:p>
        </p:txBody>
      </p:sp>
      <p:sp>
        <p:nvSpPr>
          <p:cNvPr id="968" name="Rhines (1975)"/>
          <p:cNvSpPr txBox="1"/>
          <p:nvPr/>
        </p:nvSpPr>
        <p:spPr>
          <a:xfrm>
            <a:off x="1550597" y="4895682"/>
            <a:ext cx="1348944" cy="32451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Rhines (1975)</a:t>
            </a:r>
          </a:p>
        </p:txBody>
      </p:sp>
      <p:sp>
        <p:nvSpPr>
          <p:cNvPr id="969" name="(wave instability)"/>
          <p:cNvSpPr txBox="1"/>
          <p:nvPr/>
        </p:nvSpPr>
        <p:spPr>
          <a:xfrm>
            <a:off x="1422987" y="6693132"/>
            <a:ext cx="160416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(wave instability)</a:t>
            </a:r>
          </a:p>
        </p:txBody>
      </p:sp>
      <p:sp>
        <p:nvSpPr>
          <p:cNvPr id="970" name="(turbulence cascade)"/>
          <p:cNvSpPr txBox="1"/>
          <p:nvPr/>
        </p:nvSpPr>
        <p:spPr>
          <a:xfrm>
            <a:off x="1257075" y="5271893"/>
            <a:ext cx="2007312"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(turbulence cascade)</a:t>
            </a:r>
          </a:p>
        </p:txBody>
      </p:sp>
      <p:sp>
        <p:nvSpPr>
          <p:cNvPr id="971" name="geostrophic turbulence"/>
          <p:cNvSpPr txBox="1"/>
          <p:nvPr/>
        </p:nvSpPr>
        <p:spPr>
          <a:xfrm>
            <a:off x="3913501" y="4743359"/>
            <a:ext cx="1657910" cy="635793"/>
          </a:xfrm>
          <a:prstGeom prst="rect">
            <a:avLst/>
          </a:prstGeom>
          <a:solidFill>
            <a:srgbClr val="FFFFFF"/>
          </a:solidFill>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geostrophic</a:t>
            </a:r>
            <a:br/>
            <a:r>
              <a:t>turbulence</a:t>
            </a:r>
          </a:p>
        </p:txBody>
      </p:sp>
      <p:sp>
        <p:nvSpPr>
          <p:cNvPr id="972" name="short barotropic  Rossby waves"/>
          <p:cNvSpPr txBox="1"/>
          <p:nvPr/>
        </p:nvSpPr>
        <p:spPr>
          <a:xfrm>
            <a:off x="3913501" y="6175214"/>
            <a:ext cx="1657910"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p>
        </p:txBody>
      </p:sp>
      <p:sp>
        <p:nvSpPr>
          <p:cNvPr id="973" name="instability"/>
          <p:cNvSpPr/>
          <p:nvPr/>
        </p:nvSpPr>
        <p:spPr>
          <a:xfrm>
            <a:off x="5590895" y="6075014"/>
            <a:ext cx="1449940" cy="855084"/>
          </a:xfrm>
          <a:prstGeom prst="rightArrow">
            <a:avLst>
              <a:gd name="adj1" fmla="val 64515"/>
              <a:gd name="adj2" fmla="val 52482"/>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defRPr>
                <a:solidFill>
                  <a:srgbClr val="FFFFFF"/>
                </a:solidFill>
              </a:defRPr>
            </a:lvl1pPr>
          </a:lstStyle>
          <a:p>
            <a:r>
              <a:t>instability</a:t>
            </a:r>
          </a:p>
        </p:txBody>
      </p:sp>
      <p:sp>
        <p:nvSpPr>
          <p:cNvPr id="974" name="inverse cascade"/>
          <p:cNvSpPr/>
          <p:nvPr/>
        </p:nvSpPr>
        <p:spPr>
          <a:xfrm>
            <a:off x="5590895" y="4630396"/>
            <a:ext cx="1449940" cy="855084"/>
          </a:xfrm>
          <a:prstGeom prst="rightArrow">
            <a:avLst>
              <a:gd name="adj1" fmla="val 64515"/>
              <a:gd name="adj2" fmla="val 5248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inverse</a:t>
            </a:r>
            <a:br/>
            <a:r>
              <a:t>cascade</a:t>
            </a:r>
          </a:p>
        </p:txBody>
      </p:sp>
      <p:sp>
        <p:nvSpPr>
          <p:cNvPr id="975" name="anisotropic vortices  (ZJ-like)"/>
          <p:cNvSpPr txBox="1"/>
          <p:nvPr/>
        </p:nvSpPr>
        <p:spPr>
          <a:xfrm>
            <a:off x="7022316" y="4603450"/>
            <a:ext cx="1657910" cy="908976"/>
          </a:xfrm>
          <a:prstGeom prst="rect">
            <a:avLst/>
          </a:prstGeom>
          <a:ln w="38100">
            <a:solidFill>
              <a:schemeClr val="accent4">
                <a:hueOff val="-858837"/>
                <a:lumOff val="-9791"/>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120000"/>
              </a:lnSpc>
            </a:pPr>
            <a:r>
              <a:t>anisotropic vortices </a:t>
            </a:r>
            <a:br/>
            <a:r>
              <a:t>(ZJ-like)</a:t>
            </a:r>
          </a:p>
        </p:txBody>
      </p:sp>
      <p:sp>
        <p:nvSpPr>
          <p:cNvPr id="976" name="long barotropic  Rossby waves (ZJ-like)"/>
          <p:cNvSpPr txBox="1"/>
          <p:nvPr/>
        </p:nvSpPr>
        <p:spPr>
          <a:xfrm>
            <a:off x="7058079" y="6048068"/>
            <a:ext cx="1586383" cy="908976"/>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br/>
            <a:r>
              <a:t>(ZJ-like)</a:t>
            </a:r>
          </a:p>
        </p:txBody>
      </p:sp>
      <p:sp>
        <p:nvSpPr>
          <p:cNvPr id="977" name="(Audrey Delpech courtesy)"/>
          <p:cNvSpPr txBox="1"/>
          <p:nvPr/>
        </p:nvSpPr>
        <p:spPr>
          <a:xfrm>
            <a:off x="10358301" y="1360583"/>
            <a:ext cx="255290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(Audrey Delpech courtesy) </a:t>
            </a:r>
          </a:p>
        </p:txBody>
      </p:sp>
      <p:sp>
        <p:nvSpPr>
          <p:cNvPr id="978" name="Need of assessing realistically the deep energy sources in the ocean to discriminate the process at play."/>
          <p:cNvSpPr txBox="1"/>
          <p:nvPr/>
        </p:nvSpPr>
        <p:spPr>
          <a:xfrm>
            <a:off x="2547128" y="7688322"/>
            <a:ext cx="3072706"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of assessing realistically the deep energy sources in the ocean to discriminate the process at play.</a:t>
            </a:r>
          </a:p>
        </p:txBody>
      </p:sp>
      <p:sp>
        <p:nvSpPr>
          <p:cNvPr id="979" name="Need to validate the relevance of these processes at the equator and low latitudes"/>
          <p:cNvSpPr txBox="1"/>
          <p:nvPr/>
        </p:nvSpPr>
        <p:spPr>
          <a:xfrm>
            <a:off x="5678463" y="7688322"/>
            <a:ext cx="2874073" cy="981538"/>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stStyle>
          <a:p>
            <a:r>
              <a:t>Need to validate the relevance of these processes at the equator and low latitudes</a:t>
            </a:r>
          </a:p>
        </p:txBody>
      </p:sp>
      <p:pic>
        <p:nvPicPr>
          <p:cNvPr id="980" name="vidéo-collée.png" descr="vidéo-collée.png"/>
          <p:cNvPicPr>
            <a:picLocks noChangeAspect="1"/>
          </p:cNvPicPr>
          <p:nvPr/>
        </p:nvPicPr>
        <p:blipFill>
          <a:blip r:embed="rId2"/>
          <a:stretch>
            <a:fillRect/>
          </a:stretch>
        </p:blipFill>
        <p:spPr>
          <a:xfrm>
            <a:off x="9289577" y="4219738"/>
            <a:ext cx="1803401" cy="1676401"/>
          </a:xfrm>
          <a:prstGeom prst="rect">
            <a:avLst/>
          </a:prstGeom>
          <a:ln w="12700">
            <a:miter lim="400000"/>
          </a:ln>
        </p:spPr>
      </p:pic>
      <p:pic>
        <p:nvPicPr>
          <p:cNvPr id="981" name="vidéo-collée.png" descr="vidéo-collée.png"/>
          <p:cNvPicPr>
            <a:picLocks noChangeAspect="1"/>
          </p:cNvPicPr>
          <p:nvPr/>
        </p:nvPicPr>
        <p:blipFill>
          <a:blip r:embed="rId3"/>
          <a:stretch>
            <a:fillRect/>
          </a:stretch>
        </p:blipFill>
        <p:spPr>
          <a:xfrm>
            <a:off x="10935686" y="4194338"/>
            <a:ext cx="1625601" cy="1727201"/>
          </a:xfrm>
          <a:prstGeom prst="rect">
            <a:avLst/>
          </a:prstGeom>
          <a:ln w="12700">
            <a:miter lim="400000"/>
          </a:ln>
        </p:spPr>
      </p:pic>
      <p:sp>
        <p:nvSpPr>
          <p:cNvPr id="982" name="Rectangle"/>
          <p:cNvSpPr/>
          <p:nvPr/>
        </p:nvSpPr>
        <p:spPr>
          <a:xfrm>
            <a:off x="684327" y="5823146"/>
            <a:ext cx="8287024" cy="1619383"/>
          </a:xfrm>
          <a:prstGeom prst="rect">
            <a:avLst/>
          </a:prstGeom>
          <a:ln w="635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nvGrpSpPr>
          <p:cNvPr id="997" name="Grouper"/>
          <p:cNvGrpSpPr/>
          <p:nvPr/>
        </p:nvGrpSpPr>
        <p:grpSpPr>
          <a:xfrm>
            <a:off x="1196194" y="1747483"/>
            <a:ext cx="10612412" cy="1918531"/>
            <a:chOff x="0" y="0"/>
            <a:chExt cx="10612410" cy="1918530"/>
          </a:xfrm>
        </p:grpSpPr>
        <p:pic>
          <p:nvPicPr>
            <p:cNvPr id="983" name="vidéo-collée.png" descr="vidéo-collée.png"/>
            <p:cNvPicPr>
              <a:picLocks noChangeAspect="1"/>
            </p:cNvPicPr>
            <p:nvPr/>
          </p:nvPicPr>
          <p:blipFill>
            <a:blip r:embed="rId4"/>
            <a:stretch>
              <a:fillRect/>
            </a:stretch>
          </p:blipFill>
          <p:spPr>
            <a:xfrm>
              <a:off x="0" y="0"/>
              <a:ext cx="10612411" cy="1918531"/>
            </a:xfrm>
            <a:prstGeom prst="rect">
              <a:avLst/>
            </a:prstGeom>
            <a:ln w="12700" cap="flat">
              <a:noFill/>
              <a:miter lim="400000"/>
            </a:ln>
            <a:effectLst/>
          </p:spPr>
        </p:pic>
        <p:sp>
          <p:nvSpPr>
            <p:cNvPr id="984" name="waves  vortices"/>
            <p:cNvSpPr txBox="1"/>
            <p:nvPr/>
          </p:nvSpPr>
          <p:spPr>
            <a:xfrm>
              <a:off x="2764596" y="693761"/>
              <a:ext cx="151760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waves  vortices</a:t>
              </a:r>
            </a:p>
          </p:txBody>
        </p:sp>
        <p:sp>
          <p:nvSpPr>
            <p:cNvPr id="985" name="Flèche"/>
            <p:cNvSpPr/>
            <p:nvPr/>
          </p:nvSpPr>
          <p:spPr>
            <a:xfrm>
              <a:off x="1572405" y="336965"/>
              <a:ext cx="1295401" cy="1320801"/>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86" name="Propagation"/>
            <p:cNvSpPr txBox="1"/>
            <p:nvPr/>
          </p:nvSpPr>
          <p:spPr>
            <a:xfrm>
              <a:off x="1608108" y="809354"/>
              <a:ext cx="1082422"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Propagation</a:t>
              </a:r>
            </a:p>
          </p:txBody>
        </p:sp>
        <p:sp>
          <p:nvSpPr>
            <p:cNvPr id="987" name="EDJ-like  EEJ-like"/>
            <p:cNvSpPr txBox="1"/>
            <p:nvPr/>
          </p:nvSpPr>
          <p:spPr>
            <a:xfrm>
              <a:off x="5975313" y="693405"/>
              <a:ext cx="1520521" cy="2998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lvl1pPr>
            </a:lstStyle>
            <a:p>
              <a:r>
                <a:t>EDJ-like  EEJ-like</a:t>
              </a:r>
            </a:p>
          </p:txBody>
        </p:sp>
        <p:sp>
          <p:nvSpPr>
            <p:cNvPr id="988" name="Flèche"/>
            <p:cNvSpPr/>
            <p:nvPr/>
          </p:nvSpPr>
          <p:spPr>
            <a:xfrm>
              <a:off x="7472610" y="298865"/>
              <a:ext cx="1527362"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89" name="Flèche"/>
            <p:cNvSpPr/>
            <p:nvPr/>
          </p:nvSpPr>
          <p:spPr>
            <a:xfrm>
              <a:off x="4290205" y="336965"/>
              <a:ext cx="1848906" cy="1320801"/>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990" name="Energy Transfer and Scale Selection"/>
            <p:cNvSpPr txBox="1"/>
            <p:nvPr/>
          </p:nvSpPr>
          <p:spPr>
            <a:xfrm>
              <a:off x="4289401" y="720873"/>
              <a:ext cx="1685938" cy="502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991" name="Equilibration"/>
            <p:cNvSpPr txBox="1"/>
            <p:nvPr/>
          </p:nvSpPr>
          <p:spPr>
            <a:xfrm>
              <a:off x="7561510" y="834754"/>
              <a:ext cx="1102158" cy="2998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400">
                  <a:solidFill>
                    <a:srgbClr val="FFFFFF"/>
                  </a:solidFill>
                </a:defRPr>
              </a:lvl1pPr>
            </a:lstStyle>
            <a:p>
              <a:r>
                <a:t>Equilibration</a:t>
              </a:r>
            </a:p>
          </p:txBody>
        </p:sp>
        <p:sp>
          <p:nvSpPr>
            <p:cNvPr id="992" name="Forcings"/>
            <p:cNvSpPr/>
            <p:nvPr/>
          </p:nvSpPr>
          <p:spPr>
            <a:xfrm>
              <a:off x="362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993" name="Deep Energy Source"/>
            <p:cNvSpPr/>
            <p:nvPr/>
          </p:nvSpPr>
          <p:spPr>
            <a:xfrm>
              <a:off x="2754013" y="49566"/>
              <a:ext cx="15273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994" name="Jets-like Structures"/>
            <p:cNvSpPr/>
            <p:nvPr/>
          </p:nvSpPr>
          <p:spPr>
            <a:xfrm>
              <a:off x="5983039" y="49566"/>
              <a:ext cx="1489261"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995" name="Permanent Jets Circulation"/>
            <p:cNvSpPr/>
            <p:nvPr/>
          </p:nvSpPr>
          <p:spPr>
            <a:xfrm>
              <a:off x="8827642" y="49566"/>
              <a:ext cx="1736738" cy="530820"/>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996" name="winds  currents"/>
            <p:cNvSpPr txBox="1"/>
            <p:nvPr/>
          </p:nvSpPr>
          <p:spPr>
            <a:xfrm>
              <a:off x="46796" y="693761"/>
              <a:ext cx="1502970"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winds  currents</a:t>
              </a:r>
            </a:p>
          </p:txBody>
        </p:sp>
      </p:grpSp>
      <p:sp>
        <p:nvSpPr>
          <p:cNvPr id="998" name="2 theories developed  for homogeneous fluids  and at mid-latitudes."/>
          <p:cNvSpPr txBox="1"/>
          <p:nvPr/>
        </p:nvSpPr>
        <p:spPr>
          <a:xfrm>
            <a:off x="9604579" y="6415988"/>
            <a:ext cx="2587067"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2 theories developed </a:t>
            </a:r>
            <a:br/>
            <a:r>
              <a:t>for homogeneous fluids </a:t>
            </a:r>
            <a:br/>
            <a:r>
              <a:t>and at mid-latitudes.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Nonlinearity parameter M"/>
          <p:cNvSpPr txBox="1"/>
          <p:nvPr/>
        </p:nvSpPr>
        <p:spPr>
          <a:xfrm>
            <a:off x="-21856" y="233076"/>
            <a:ext cx="1304851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Nonlinearity parameter M</a:t>
            </a:r>
          </a:p>
        </p:txBody>
      </p:sp>
      <mc:AlternateContent xmlns:mc="http://schemas.openxmlformats.org/markup-compatibility/2006">
        <mc:Choice xmlns:a14="http://schemas.microsoft.com/office/drawing/2010/main" Requires="a14">
          <p:sp>
            <p:nvSpPr>
              <p:cNvPr id="1001" name="The two dimensional quasi-geostrophic equation for the streamfunction   is:…"/>
              <p:cNvSpPr txBox="1"/>
              <p:nvPr/>
            </p:nvSpPr>
            <p:spPr>
              <a:xfrm>
                <a:off x="274230" y="1034152"/>
                <a:ext cx="12456341" cy="455795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a:t>
                </a:r>
              </a:p>
              <a:p>
                <a:pPr>
                  <a:defRPr sz="1800"/>
                </a:pPr>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𝑛𝑜𝑛</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𝑙𝑖𝑛𝑒𝑎𝑟</m:t>
                          </m:r>
                        </m:num>
                        <m:den>
                          <m:r>
                            <a:rPr sz="2150" i="1">
                              <a:solidFill>
                                <a:srgbClr val="000000"/>
                              </a:solidFill>
                              <a:latin typeface="Cambria Math" panose="02040503050406030204" pitchFamily="18" charset="0"/>
                            </a:rPr>
                            <m:t>𝛽</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𝑝</m:t>
                              </m:r>
                            </m:e>
                            <m:sup>
                              <m:r>
                                <a:rPr sz="2150" i="1">
                                  <a:solidFill>
                                    <a:srgbClr val="000000"/>
                                  </a:solidFill>
                                  <a:latin typeface="Cambria Math" panose="02040503050406030204" pitchFamily="18" charset="0"/>
                                </a:rPr>
                                <m:t>2</m:t>
                              </m:r>
                            </m:sup>
                          </m:sSup>
                        </m:num>
                        <m:den>
                          <m:r>
                            <a:rPr sz="2150" i="1">
                              <a:solidFill>
                                <a:srgbClr val="000000"/>
                              </a:solidFill>
                              <a:latin typeface="Cambria Math" panose="02040503050406030204" pitchFamily="18" charset="0"/>
                            </a:rPr>
                            <m:t>𝛽</m:t>
                          </m:r>
                        </m:den>
                      </m:f>
                    </m:oMath>
                  </m:oMathPara>
                </a14:m>
                <a:endParaRPr/>
              </a:p>
              <a:p>
                <a:pPr>
                  <a:defRPr sz="1800"/>
                </a:pPr>
                <a:r>
                  <a:t>(</a:t>
                </a:r>
                <a:r>
                  <a:rPr i="1"/>
                  <a:t>Gill 74, Connaughton et al. 2010</a:t>
                </a:r>
                <a:r>
                  <a:t>)</a:t>
                </a:r>
              </a:p>
            </p:txBody>
          </p:sp>
        </mc:Choice>
        <mc:Fallback>
          <p:sp>
            <p:nvSpPr>
              <p:cNvPr id="1001" name="The two dimensional quasi-geostrophic equation for the streamfunction   is:…"/>
              <p:cNvSpPr txBox="1">
                <a:spLocks noRot="1" noChangeAspect="1" noMove="1" noResize="1" noEditPoints="1" noAdjustHandles="1" noChangeArrowheads="1" noChangeShapeType="1" noTextEdit="1"/>
              </p:cNvSpPr>
              <p:nvPr/>
            </p:nvSpPr>
            <p:spPr>
              <a:xfrm>
                <a:off x="274230" y="1034152"/>
                <a:ext cx="12456341" cy="4557952"/>
              </a:xfrm>
              <a:prstGeom prst="rect">
                <a:avLst/>
              </a:prstGeom>
              <a:blipFill>
                <a:blip r:embed="rId2"/>
                <a:stretch>
                  <a:fillRect l="-7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Nonlinearity parameter M"/>
          <p:cNvSpPr txBox="1"/>
          <p:nvPr/>
        </p:nvSpPr>
        <p:spPr>
          <a:xfrm>
            <a:off x="-21856" y="233076"/>
            <a:ext cx="1304851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Nonlinearity parameter M</a:t>
            </a:r>
          </a:p>
        </p:txBody>
      </p:sp>
      <mc:AlternateContent xmlns:mc="http://schemas.openxmlformats.org/markup-compatibility/2006">
        <mc:Choice xmlns:a14="http://schemas.microsoft.com/office/drawing/2010/main" Requires="a14">
          <p:sp>
            <p:nvSpPr>
              <p:cNvPr id="1004" name="The two dimensional quasi-geostrophic equation for the streamfunction   is:…"/>
              <p:cNvSpPr txBox="1"/>
              <p:nvPr/>
            </p:nvSpPr>
            <p:spPr>
              <a:xfrm>
                <a:off x="274230" y="1045955"/>
                <a:ext cx="12456341" cy="732979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a:t>
                </a:r>
              </a:p>
              <a:p>
                <a:pPr>
                  <a:defRPr sz="1800"/>
                </a:pPr>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𝑛𝑜𝑛</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𝑙𝑖𝑛𝑒𝑎𝑟</m:t>
                          </m:r>
                        </m:num>
                        <m:den>
                          <m:r>
                            <a:rPr sz="2150" i="1">
                              <a:solidFill>
                                <a:srgbClr val="000000"/>
                              </a:solidFill>
                              <a:latin typeface="Cambria Math" panose="02040503050406030204" pitchFamily="18" charset="0"/>
                            </a:rPr>
                            <m:t>𝛽</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𝑝</m:t>
                              </m:r>
                            </m:e>
                            <m:sup>
                              <m:r>
                                <a:rPr sz="2150" i="1">
                                  <a:solidFill>
                                    <a:srgbClr val="000000"/>
                                  </a:solidFill>
                                  <a:latin typeface="Cambria Math" panose="02040503050406030204" pitchFamily="18" charset="0"/>
                                </a:rPr>
                                <m:t>2</m:t>
                              </m:r>
                            </m:sup>
                          </m:sSup>
                        </m:num>
                        <m:den>
                          <m:r>
                            <a:rPr sz="2150" i="1">
                              <a:solidFill>
                                <a:srgbClr val="000000"/>
                              </a:solidFill>
                              <a:latin typeface="Cambria Math" panose="02040503050406030204" pitchFamily="18" charset="0"/>
                            </a:rPr>
                            <m:t>𝛽</m:t>
                          </m:r>
                        </m:den>
                      </m:f>
                    </m:oMath>
                  </m:oMathPara>
                </a14:m>
                <a:endParaRPr/>
              </a:p>
              <a:p>
                <a:pPr>
                  <a:defRPr sz="1800"/>
                </a:pPr>
                <a:r>
                  <a:t>(</a:t>
                </a:r>
                <a:r>
                  <a:rPr i="1"/>
                  <a:t>Gill 74, Connaughton et al. 2010</a:t>
                </a:r>
                <a:r>
                  <a:t>)</a:t>
                </a:r>
              </a:p>
              <a:p>
                <a:pPr>
                  <a:defRPr sz="1800"/>
                </a:pPr>
                <a:endParaRP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t>
                </a:r>
                <a14:m>
                  <m:oMath xmlns:m="http://schemas.openxmlformats.org/officeDocument/2006/math">
                    <m:r>
                      <a:rPr sz="2150" i="1">
                        <a:solidFill>
                          <a:srgbClr val="000000"/>
                        </a:solidFill>
                        <a:latin typeface="Cambria Math" panose="02040503050406030204" pitchFamily="18" charset="0"/>
                      </a:rPr>
                      <m:t>𝛽</m:t>
                    </m:r>
                  </m:oMath>
                </a14:m>
                <a:r>
                  <a:t>-effect is small. Nonlinearities are strong, and can result in a turbulent regime.</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 non-linearities are weak. Waves weakly interact and perturbation can grow in resonant triad.</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∼1</m:t>
                    </m:r>
                  </m:oMath>
                </a14:m>
                <a:r>
                  <a:t>: Rhines scale: crossover from the turbulence regime to the wave behavior.</a:t>
                </a:r>
              </a:p>
            </p:txBody>
          </p:sp>
        </mc:Choice>
        <mc:Fallback>
          <p:sp>
            <p:nvSpPr>
              <p:cNvPr id="1004" name="The two dimensional quasi-geostrophic equation for the streamfunction   is:…"/>
              <p:cNvSpPr txBox="1">
                <a:spLocks noRot="1" noChangeAspect="1" noMove="1" noResize="1" noEditPoints="1" noAdjustHandles="1" noChangeArrowheads="1" noChangeShapeType="1" noTextEdit="1"/>
              </p:cNvSpPr>
              <p:nvPr/>
            </p:nvSpPr>
            <p:spPr>
              <a:xfrm>
                <a:off x="274230" y="1045955"/>
                <a:ext cx="12456341" cy="7329797"/>
              </a:xfrm>
              <a:prstGeom prst="rect">
                <a:avLst/>
              </a:prstGeom>
              <a:blipFill>
                <a:blip r:embed="rId2"/>
                <a:stretch>
                  <a:fillRect l="-7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1009" name="Grouper"/>
          <p:cNvGrpSpPr/>
          <p:nvPr/>
        </p:nvGrpSpPr>
        <p:grpSpPr>
          <a:xfrm>
            <a:off x="6994239" y="1461422"/>
            <a:ext cx="5902186" cy="5054121"/>
            <a:chOff x="0" y="0"/>
            <a:chExt cx="5902184" cy="5054120"/>
          </a:xfrm>
        </p:grpSpPr>
        <p:pic>
          <p:nvPicPr>
            <p:cNvPr id="1005" name="dumbell.png" descr="dumbell.png"/>
            <p:cNvPicPr>
              <a:picLocks noChangeAspect="1"/>
            </p:cNvPicPr>
            <p:nvPr/>
          </p:nvPicPr>
          <p:blipFill>
            <a:blip r:embed="rId3"/>
            <a:stretch>
              <a:fillRect/>
            </a:stretch>
          </p:blipFill>
          <p:spPr>
            <a:xfrm>
              <a:off x="0" y="0"/>
              <a:ext cx="5902185" cy="5054121"/>
            </a:xfrm>
            <a:prstGeom prst="rect">
              <a:avLst/>
            </a:prstGeom>
            <a:ln w="12700" cap="flat">
              <a:noFill/>
              <a:miter lim="400000"/>
            </a:ln>
            <a:effectLst/>
          </p:spPr>
        </p:pic>
        <p:grpSp>
          <p:nvGrpSpPr>
            <p:cNvPr id="1008" name="Grouper"/>
            <p:cNvGrpSpPr/>
            <p:nvPr/>
          </p:nvGrpSpPr>
          <p:grpSpPr>
            <a:xfrm>
              <a:off x="3528774" y="3658984"/>
              <a:ext cx="1353499" cy="687993"/>
              <a:chOff x="0" y="0"/>
              <a:chExt cx="1353498" cy="687992"/>
            </a:xfrm>
          </p:grpSpPr>
          <p:sp>
            <p:nvSpPr>
              <p:cNvPr id="1006" name="Rectangle"/>
              <p:cNvSpPr/>
              <p:nvPr/>
            </p:nvSpPr>
            <p:spPr>
              <a:xfrm>
                <a:off x="0" y="28181"/>
                <a:ext cx="1218817" cy="631630"/>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07" name="Turbulence,"/>
                  <p:cNvSpPr txBox="1"/>
                  <p:nvPr/>
                </p:nvSpPr>
                <p:spPr>
                  <a:xfrm>
                    <a:off x="6239" y="0"/>
                    <a:ext cx="1347260" cy="68799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Turbulence,</a:t>
                    </a:r>
                    <a:b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m:oMathPara>
                    </a14:m>
                    <a:endParaRPr/>
                  </a:p>
                </p:txBody>
              </p:sp>
            </mc:Choice>
            <mc:Fallback>
              <p:sp>
                <p:nvSpPr>
                  <p:cNvPr id="1007" name="Turbulence,"/>
                  <p:cNvSpPr txBox="1">
                    <a:spLocks noRot="1" noChangeAspect="1" noMove="1" noResize="1" noEditPoints="1" noAdjustHandles="1" noChangeArrowheads="1" noChangeShapeType="1" noTextEdit="1"/>
                  </p:cNvSpPr>
                  <p:nvPr/>
                </p:nvSpPr>
                <p:spPr>
                  <a:xfrm>
                    <a:off x="6239" y="0"/>
                    <a:ext cx="1347260" cy="687993"/>
                  </a:xfrm>
                  <a:prstGeom prst="rect">
                    <a:avLst/>
                  </a:prstGeom>
                  <a:blipFill>
                    <a:blip r:embed="rId4"/>
                    <a:stretch>
                      <a:fillRect l="-463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sp>
        <p:nvSpPr>
          <p:cNvPr id="1010" name="Rectangle"/>
          <p:cNvSpPr/>
          <p:nvPr/>
        </p:nvSpPr>
        <p:spPr>
          <a:xfrm>
            <a:off x="67491" y="7202714"/>
            <a:ext cx="12139462" cy="12700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Nonlinearity parameter M"/>
          <p:cNvSpPr txBox="1"/>
          <p:nvPr/>
        </p:nvSpPr>
        <p:spPr>
          <a:xfrm>
            <a:off x="-21856" y="233076"/>
            <a:ext cx="1304851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Nonlinearity parameter M</a:t>
            </a:r>
          </a:p>
        </p:txBody>
      </p:sp>
      <mc:AlternateContent xmlns:mc="http://schemas.openxmlformats.org/markup-compatibility/2006">
        <mc:Choice xmlns:a14="http://schemas.microsoft.com/office/drawing/2010/main" Requires="a14">
          <p:sp>
            <p:nvSpPr>
              <p:cNvPr id="1013" name="The two dimensional quasi-geostrophic equation for the streamfunction   is:…"/>
              <p:cNvSpPr txBox="1"/>
              <p:nvPr/>
            </p:nvSpPr>
            <p:spPr>
              <a:xfrm>
                <a:off x="274230" y="1045955"/>
                <a:ext cx="12456341" cy="732979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a:t>
                </a:r>
              </a:p>
              <a:p>
                <a:pPr>
                  <a:defRPr sz="1800"/>
                </a:pPr>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𝑛𝑜𝑛</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𝑙𝑖𝑛𝑒𝑎𝑟</m:t>
                          </m:r>
                        </m:num>
                        <m:den>
                          <m:r>
                            <a:rPr sz="2150" i="1">
                              <a:solidFill>
                                <a:srgbClr val="000000"/>
                              </a:solidFill>
                              <a:latin typeface="Cambria Math" panose="02040503050406030204" pitchFamily="18" charset="0"/>
                            </a:rPr>
                            <m:t>𝛽</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𝑝</m:t>
                              </m:r>
                            </m:e>
                            <m:sup>
                              <m:r>
                                <a:rPr sz="2150" i="1">
                                  <a:solidFill>
                                    <a:srgbClr val="000000"/>
                                  </a:solidFill>
                                  <a:latin typeface="Cambria Math" panose="02040503050406030204" pitchFamily="18" charset="0"/>
                                </a:rPr>
                                <m:t>2</m:t>
                              </m:r>
                            </m:sup>
                          </m:sSup>
                        </m:num>
                        <m:den>
                          <m:r>
                            <a:rPr sz="2150" i="1">
                              <a:solidFill>
                                <a:srgbClr val="000000"/>
                              </a:solidFill>
                              <a:latin typeface="Cambria Math" panose="02040503050406030204" pitchFamily="18" charset="0"/>
                            </a:rPr>
                            <m:t>𝛽</m:t>
                          </m:r>
                        </m:den>
                      </m:f>
                    </m:oMath>
                  </m:oMathPara>
                </a14:m>
                <a:endParaRPr/>
              </a:p>
              <a:p>
                <a:pPr>
                  <a:defRPr sz="1800"/>
                </a:pPr>
                <a:r>
                  <a:t>(</a:t>
                </a:r>
                <a:r>
                  <a:rPr i="1"/>
                  <a:t>Gill 74, Connaughton et al. 2010</a:t>
                </a:r>
                <a:r>
                  <a:t>)</a:t>
                </a:r>
              </a:p>
              <a:p>
                <a:pPr>
                  <a:defRPr sz="1800"/>
                </a:pPr>
                <a:endParaRP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t>
                </a:r>
                <a14:m>
                  <m:oMath xmlns:m="http://schemas.openxmlformats.org/officeDocument/2006/math">
                    <m:r>
                      <a:rPr sz="2150" i="1">
                        <a:solidFill>
                          <a:srgbClr val="000000"/>
                        </a:solidFill>
                        <a:latin typeface="Cambria Math" panose="02040503050406030204" pitchFamily="18" charset="0"/>
                      </a:rPr>
                      <m:t>𝛽</m:t>
                    </m:r>
                  </m:oMath>
                </a14:m>
                <a:r>
                  <a:t>-effect is small. Nonlinearities are strong, and can result in a turbulent regime.</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 non-linearities are weak. Waves weakly interact and perturbation can grow in resonant triad.</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∼1</m:t>
                    </m:r>
                  </m:oMath>
                </a14:m>
                <a:r>
                  <a:t>: Rhines scale: crossover from the turbulence regime to the wave behavior.</a:t>
                </a:r>
              </a:p>
            </p:txBody>
          </p:sp>
        </mc:Choice>
        <mc:Fallback>
          <p:sp>
            <p:nvSpPr>
              <p:cNvPr id="1013" name="The two dimensional quasi-geostrophic equation for the streamfunction   is:…"/>
              <p:cNvSpPr txBox="1">
                <a:spLocks noRot="1" noChangeAspect="1" noMove="1" noResize="1" noEditPoints="1" noAdjustHandles="1" noChangeArrowheads="1" noChangeShapeType="1" noTextEdit="1"/>
              </p:cNvSpPr>
              <p:nvPr/>
            </p:nvSpPr>
            <p:spPr>
              <a:xfrm>
                <a:off x="274230" y="1045955"/>
                <a:ext cx="12456341" cy="7329797"/>
              </a:xfrm>
              <a:prstGeom prst="rect">
                <a:avLst/>
              </a:prstGeom>
              <a:blipFill>
                <a:blip r:embed="rId2"/>
                <a:stretch>
                  <a:fillRect l="-7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1021" name="Grouper"/>
          <p:cNvGrpSpPr/>
          <p:nvPr/>
        </p:nvGrpSpPr>
        <p:grpSpPr>
          <a:xfrm>
            <a:off x="6994239" y="1461422"/>
            <a:ext cx="5902186" cy="5054121"/>
            <a:chOff x="0" y="0"/>
            <a:chExt cx="5902184" cy="5054120"/>
          </a:xfrm>
        </p:grpSpPr>
        <p:pic>
          <p:nvPicPr>
            <p:cNvPr id="1014" name="dumbell.png" descr="dumbell.png"/>
            <p:cNvPicPr>
              <a:picLocks noChangeAspect="1"/>
            </p:cNvPicPr>
            <p:nvPr/>
          </p:nvPicPr>
          <p:blipFill>
            <a:blip r:embed="rId3"/>
            <a:stretch>
              <a:fillRect/>
            </a:stretch>
          </p:blipFill>
          <p:spPr>
            <a:xfrm>
              <a:off x="0" y="0"/>
              <a:ext cx="5902185" cy="5054121"/>
            </a:xfrm>
            <a:prstGeom prst="rect">
              <a:avLst/>
            </a:prstGeom>
            <a:ln w="12700" cap="flat">
              <a:noFill/>
              <a:miter lim="400000"/>
            </a:ln>
            <a:effectLst/>
          </p:spPr>
        </p:pic>
        <p:grpSp>
          <p:nvGrpSpPr>
            <p:cNvPr id="1017" name="Grouper"/>
            <p:cNvGrpSpPr/>
            <p:nvPr/>
          </p:nvGrpSpPr>
          <p:grpSpPr>
            <a:xfrm>
              <a:off x="1725016" y="2186638"/>
              <a:ext cx="2211023" cy="538651"/>
              <a:chOff x="0" y="0"/>
              <a:chExt cx="2211021" cy="538649"/>
            </a:xfrm>
          </p:grpSpPr>
          <p:sp>
            <p:nvSpPr>
              <p:cNvPr id="1015" name="Rectangle"/>
              <p:cNvSpPr/>
              <p:nvPr/>
            </p:nvSpPr>
            <p:spPr>
              <a:xfrm>
                <a:off x="0" y="22064"/>
                <a:ext cx="2127396" cy="494521"/>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16" name="Rossby,   waves"/>
                  <p:cNvSpPr txBox="1"/>
                  <p:nvPr/>
                </p:nvSpPr>
                <p:spPr>
                  <a:xfrm>
                    <a:off x="83626" y="0"/>
                    <a:ext cx="2127396" cy="53865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Rossby, </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&lt;&lt;1</m:t>
                        </m:r>
                      </m:oMath>
                    </a14:m>
                    <a:r>
                      <a:t> waves</a:t>
                    </a:r>
                  </a:p>
                </p:txBody>
              </p:sp>
            </mc:Choice>
            <mc:Fallback>
              <p:sp>
                <p:nvSpPr>
                  <p:cNvPr id="1016" name="Rossby,   waves"/>
                  <p:cNvSpPr txBox="1">
                    <a:spLocks noRot="1" noChangeAspect="1" noMove="1" noResize="1" noEditPoints="1" noAdjustHandles="1" noChangeArrowheads="1" noChangeShapeType="1" noTextEdit="1"/>
                  </p:cNvSpPr>
                  <p:nvPr/>
                </p:nvSpPr>
                <p:spPr>
                  <a:xfrm>
                    <a:off x="83626" y="0"/>
                    <a:ext cx="2127396" cy="538650"/>
                  </a:xfrm>
                  <a:prstGeom prst="rect">
                    <a:avLst/>
                  </a:prstGeom>
                  <a:blipFill>
                    <a:blip r:embed="rId4"/>
                    <a:stretch>
                      <a:fillRect l="-3571" t="-6977" b="-18605"/>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nvGrpSpPr>
            <p:cNvPr id="1020" name="Grouper"/>
            <p:cNvGrpSpPr/>
            <p:nvPr/>
          </p:nvGrpSpPr>
          <p:grpSpPr>
            <a:xfrm>
              <a:off x="3528774" y="3658984"/>
              <a:ext cx="1353499" cy="687993"/>
              <a:chOff x="0" y="0"/>
              <a:chExt cx="1353498" cy="687992"/>
            </a:xfrm>
          </p:grpSpPr>
          <p:sp>
            <p:nvSpPr>
              <p:cNvPr id="1018" name="Rectangle"/>
              <p:cNvSpPr/>
              <p:nvPr/>
            </p:nvSpPr>
            <p:spPr>
              <a:xfrm>
                <a:off x="0" y="28181"/>
                <a:ext cx="1218817" cy="631630"/>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19" name="Turbulence,"/>
                  <p:cNvSpPr txBox="1"/>
                  <p:nvPr/>
                </p:nvSpPr>
                <p:spPr>
                  <a:xfrm>
                    <a:off x="6239" y="0"/>
                    <a:ext cx="1347260" cy="68799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Turbulence,</a:t>
                    </a:r>
                    <a:b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m:oMathPara>
                    </a14:m>
                    <a:endParaRPr/>
                  </a:p>
                </p:txBody>
              </p:sp>
            </mc:Choice>
            <mc:Fallback>
              <p:sp>
                <p:nvSpPr>
                  <p:cNvPr id="1019" name="Turbulence,"/>
                  <p:cNvSpPr txBox="1">
                    <a:spLocks noRot="1" noChangeAspect="1" noMove="1" noResize="1" noEditPoints="1" noAdjustHandles="1" noChangeArrowheads="1" noChangeShapeType="1" noTextEdit="1"/>
                  </p:cNvSpPr>
                  <p:nvPr/>
                </p:nvSpPr>
                <p:spPr>
                  <a:xfrm>
                    <a:off x="6239" y="0"/>
                    <a:ext cx="1347260" cy="687993"/>
                  </a:xfrm>
                  <a:prstGeom prst="rect">
                    <a:avLst/>
                  </a:prstGeom>
                  <a:blipFill>
                    <a:blip r:embed="rId5"/>
                    <a:stretch>
                      <a:fillRect l="-463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sp>
        <p:nvSpPr>
          <p:cNvPr id="1022" name="Rectangle"/>
          <p:cNvSpPr/>
          <p:nvPr/>
        </p:nvSpPr>
        <p:spPr>
          <a:xfrm>
            <a:off x="119742" y="8073571"/>
            <a:ext cx="12139462" cy="12700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Nonlinearity parameter M"/>
          <p:cNvSpPr txBox="1"/>
          <p:nvPr/>
        </p:nvSpPr>
        <p:spPr>
          <a:xfrm>
            <a:off x="-21856" y="233076"/>
            <a:ext cx="1304851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Nonlinearity parameter M</a:t>
            </a:r>
          </a:p>
        </p:txBody>
      </p:sp>
      <mc:AlternateContent xmlns:mc="http://schemas.openxmlformats.org/markup-compatibility/2006">
        <mc:Choice xmlns:a14="http://schemas.microsoft.com/office/drawing/2010/main" Requires="a14">
          <p:sp>
            <p:nvSpPr>
              <p:cNvPr id="1025" name="The two dimensional quasi-geostrophic equation for the streamfunction   is:…"/>
              <p:cNvSpPr txBox="1"/>
              <p:nvPr/>
            </p:nvSpPr>
            <p:spPr>
              <a:xfrm>
                <a:off x="274230" y="1045955"/>
                <a:ext cx="12456341" cy="732979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a:t>
                </a:r>
              </a:p>
              <a:p>
                <a:pPr>
                  <a:defRPr sz="1800"/>
                </a:pPr>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𝑛𝑜𝑛</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𝑙𝑖𝑛𝑒𝑎𝑟</m:t>
                          </m:r>
                        </m:num>
                        <m:den>
                          <m:r>
                            <a:rPr sz="2150" i="1">
                              <a:solidFill>
                                <a:srgbClr val="000000"/>
                              </a:solidFill>
                              <a:latin typeface="Cambria Math" panose="02040503050406030204" pitchFamily="18" charset="0"/>
                            </a:rPr>
                            <m:t>𝛽</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𝑝</m:t>
                              </m:r>
                            </m:e>
                            <m:sup>
                              <m:r>
                                <a:rPr sz="2150" i="1">
                                  <a:solidFill>
                                    <a:srgbClr val="000000"/>
                                  </a:solidFill>
                                  <a:latin typeface="Cambria Math" panose="02040503050406030204" pitchFamily="18" charset="0"/>
                                </a:rPr>
                                <m:t>2</m:t>
                              </m:r>
                            </m:sup>
                          </m:sSup>
                        </m:num>
                        <m:den>
                          <m:r>
                            <a:rPr sz="2150" i="1">
                              <a:solidFill>
                                <a:srgbClr val="000000"/>
                              </a:solidFill>
                              <a:latin typeface="Cambria Math" panose="02040503050406030204" pitchFamily="18" charset="0"/>
                            </a:rPr>
                            <m:t>𝛽</m:t>
                          </m:r>
                        </m:den>
                      </m:f>
                    </m:oMath>
                  </m:oMathPara>
                </a14:m>
                <a:endParaRPr/>
              </a:p>
              <a:p>
                <a:pPr>
                  <a:defRPr sz="1800"/>
                </a:pPr>
                <a:r>
                  <a:t>(</a:t>
                </a:r>
                <a:r>
                  <a:rPr i="1"/>
                  <a:t>Gill 74, Connaughton et al. 2010</a:t>
                </a:r>
                <a:r>
                  <a:t>)</a:t>
                </a:r>
              </a:p>
              <a:p>
                <a:pPr>
                  <a:defRPr sz="1800"/>
                </a:pPr>
                <a:endParaRP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t>
                </a:r>
                <a14:m>
                  <m:oMath xmlns:m="http://schemas.openxmlformats.org/officeDocument/2006/math">
                    <m:r>
                      <a:rPr sz="2150" i="1">
                        <a:solidFill>
                          <a:srgbClr val="000000"/>
                        </a:solidFill>
                        <a:latin typeface="Cambria Math" panose="02040503050406030204" pitchFamily="18" charset="0"/>
                      </a:rPr>
                      <m:t>𝛽</m:t>
                    </m:r>
                  </m:oMath>
                </a14:m>
                <a:r>
                  <a:t>-effect is small. Nonlinearities are strong, and can result in a turbulent regime.</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 non-linearities are weak. Waves weakly interact and perturbation can grow in resonant triad.</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∼1</m:t>
                    </m:r>
                  </m:oMath>
                </a14:m>
                <a:r>
                  <a:t>: Rhines scale: crossover from the turbulence regime to the wave behavior.</a:t>
                </a:r>
              </a:p>
            </p:txBody>
          </p:sp>
        </mc:Choice>
        <mc:Fallback>
          <p:sp>
            <p:nvSpPr>
              <p:cNvPr id="1025" name="The two dimensional quasi-geostrophic equation for the streamfunction   is:…"/>
              <p:cNvSpPr txBox="1">
                <a:spLocks noRot="1" noChangeAspect="1" noMove="1" noResize="1" noEditPoints="1" noAdjustHandles="1" noChangeArrowheads="1" noChangeShapeType="1" noTextEdit="1"/>
              </p:cNvSpPr>
              <p:nvPr/>
            </p:nvSpPr>
            <p:spPr>
              <a:xfrm>
                <a:off x="274230" y="1045955"/>
                <a:ext cx="12456341" cy="7329797"/>
              </a:xfrm>
              <a:prstGeom prst="rect">
                <a:avLst/>
              </a:prstGeom>
              <a:blipFill>
                <a:blip r:embed="rId2"/>
                <a:stretch>
                  <a:fillRect l="-7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1036" name="Grouper"/>
          <p:cNvGrpSpPr/>
          <p:nvPr/>
        </p:nvGrpSpPr>
        <p:grpSpPr>
          <a:xfrm>
            <a:off x="6994239" y="1461422"/>
            <a:ext cx="5902186" cy="5054121"/>
            <a:chOff x="0" y="0"/>
            <a:chExt cx="5902184" cy="5054120"/>
          </a:xfrm>
        </p:grpSpPr>
        <p:pic>
          <p:nvPicPr>
            <p:cNvPr id="1026" name="dumbell.png" descr="dumbell.png"/>
            <p:cNvPicPr>
              <a:picLocks noChangeAspect="1"/>
            </p:cNvPicPr>
            <p:nvPr/>
          </p:nvPicPr>
          <p:blipFill>
            <a:blip r:embed="rId3"/>
            <a:stretch>
              <a:fillRect/>
            </a:stretch>
          </p:blipFill>
          <p:spPr>
            <a:xfrm>
              <a:off x="0" y="0"/>
              <a:ext cx="5902185" cy="5054121"/>
            </a:xfrm>
            <a:prstGeom prst="rect">
              <a:avLst/>
            </a:prstGeom>
            <a:ln w="12700" cap="flat">
              <a:noFill/>
              <a:miter lim="400000"/>
            </a:ln>
            <a:effectLst/>
          </p:spPr>
        </p:pic>
        <p:grpSp>
          <p:nvGrpSpPr>
            <p:cNvPr id="1029" name="Grouper"/>
            <p:cNvGrpSpPr/>
            <p:nvPr/>
          </p:nvGrpSpPr>
          <p:grpSpPr>
            <a:xfrm>
              <a:off x="1725016" y="2186638"/>
              <a:ext cx="2211023" cy="538651"/>
              <a:chOff x="0" y="0"/>
              <a:chExt cx="2211021" cy="538649"/>
            </a:xfrm>
          </p:grpSpPr>
          <p:sp>
            <p:nvSpPr>
              <p:cNvPr id="1027" name="Rectangle"/>
              <p:cNvSpPr/>
              <p:nvPr/>
            </p:nvSpPr>
            <p:spPr>
              <a:xfrm>
                <a:off x="0" y="22064"/>
                <a:ext cx="2127396" cy="494521"/>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28" name="Rossby,   waves"/>
                  <p:cNvSpPr txBox="1"/>
                  <p:nvPr/>
                </p:nvSpPr>
                <p:spPr>
                  <a:xfrm>
                    <a:off x="83626" y="0"/>
                    <a:ext cx="2127396" cy="53865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Rossby, </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&lt;&lt;1</m:t>
                        </m:r>
                      </m:oMath>
                    </a14:m>
                    <a:r>
                      <a:t> waves</a:t>
                    </a:r>
                  </a:p>
                </p:txBody>
              </p:sp>
            </mc:Choice>
            <mc:Fallback>
              <p:sp>
                <p:nvSpPr>
                  <p:cNvPr id="1028" name="Rossby,   waves"/>
                  <p:cNvSpPr txBox="1">
                    <a:spLocks noRot="1" noChangeAspect="1" noMove="1" noResize="1" noEditPoints="1" noAdjustHandles="1" noChangeArrowheads="1" noChangeShapeType="1" noTextEdit="1"/>
                  </p:cNvSpPr>
                  <p:nvPr/>
                </p:nvSpPr>
                <p:spPr>
                  <a:xfrm>
                    <a:off x="83626" y="0"/>
                    <a:ext cx="2127396" cy="538650"/>
                  </a:xfrm>
                  <a:prstGeom prst="rect">
                    <a:avLst/>
                  </a:prstGeom>
                  <a:blipFill>
                    <a:blip r:embed="rId4"/>
                    <a:stretch>
                      <a:fillRect l="-3571" t="-6977" b="-18605"/>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nvGrpSpPr>
            <p:cNvPr id="1032" name="Grouper"/>
            <p:cNvGrpSpPr/>
            <p:nvPr/>
          </p:nvGrpSpPr>
          <p:grpSpPr>
            <a:xfrm>
              <a:off x="3528774" y="3658984"/>
              <a:ext cx="1353499" cy="687993"/>
              <a:chOff x="0" y="0"/>
              <a:chExt cx="1353498" cy="687992"/>
            </a:xfrm>
          </p:grpSpPr>
          <p:sp>
            <p:nvSpPr>
              <p:cNvPr id="1030" name="Rectangle"/>
              <p:cNvSpPr/>
              <p:nvPr/>
            </p:nvSpPr>
            <p:spPr>
              <a:xfrm>
                <a:off x="0" y="28181"/>
                <a:ext cx="1218817" cy="631630"/>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31" name="Turbulence,"/>
                  <p:cNvSpPr txBox="1"/>
                  <p:nvPr/>
                </p:nvSpPr>
                <p:spPr>
                  <a:xfrm>
                    <a:off x="6239" y="0"/>
                    <a:ext cx="1347260" cy="68799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Turbulence,</a:t>
                    </a:r>
                    <a:b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m:oMathPara>
                    </a14:m>
                    <a:endParaRPr/>
                  </a:p>
                </p:txBody>
              </p:sp>
            </mc:Choice>
            <mc:Fallback>
              <p:sp>
                <p:nvSpPr>
                  <p:cNvPr id="1031" name="Turbulence,"/>
                  <p:cNvSpPr txBox="1">
                    <a:spLocks noRot="1" noChangeAspect="1" noMove="1" noResize="1" noEditPoints="1" noAdjustHandles="1" noChangeArrowheads="1" noChangeShapeType="1" noTextEdit="1"/>
                  </p:cNvSpPr>
                  <p:nvPr/>
                </p:nvSpPr>
                <p:spPr>
                  <a:xfrm>
                    <a:off x="6239" y="0"/>
                    <a:ext cx="1347260" cy="687993"/>
                  </a:xfrm>
                  <a:prstGeom prst="rect">
                    <a:avLst/>
                  </a:prstGeom>
                  <a:blipFill>
                    <a:blip r:embed="rId5"/>
                    <a:stretch>
                      <a:fillRect l="-463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nvGrpSpPr>
            <p:cNvPr id="1035" name="Grouper"/>
            <p:cNvGrpSpPr/>
            <p:nvPr/>
          </p:nvGrpSpPr>
          <p:grpSpPr>
            <a:xfrm>
              <a:off x="1997164" y="1094066"/>
              <a:ext cx="1666727" cy="687994"/>
              <a:chOff x="0" y="0"/>
              <a:chExt cx="1666725" cy="687992"/>
            </a:xfrm>
          </p:grpSpPr>
          <p:sp>
            <p:nvSpPr>
              <p:cNvPr id="1033" name="Rectangle"/>
              <p:cNvSpPr/>
              <p:nvPr/>
            </p:nvSpPr>
            <p:spPr>
              <a:xfrm>
                <a:off x="0" y="28181"/>
                <a:ext cx="1500876" cy="631630"/>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34" name="Rhines scale,"/>
                  <p:cNvSpPr txBox="1"/>
                  <p:nvPr/>
                </p:nvSpPr>
                <p:spPr>
                  <a:xfrm>
                    <a:off x="7683" y="0"/>
                    <a:ext cx="1659043" cy="68799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lgn="ctr"/>
                    <a:r>
                      <a:t>Rhines scale,</a:t>
                    </a:r>
                    <a:b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∼1</m:t>
                          </m:r>
                        </m:oMath>
                      </m:oMathPara>
                    </a14:m>
                    <a:endParaRPr/>
                  </a:p>
                </p:txBody>
              </p:sp>
            </mc:Choice>
            <mc:Fallback>
              <p:sp>
                <p:nvSpPr>
                  <p:cNvPr id="1034" name="Rhines scale,"/>
                  <p:cNvSpPr txBox="1">
                    <a:spLocks noRot="1" noChangeAspect="1" noMove="1" noResize="1" noEditPoints="1" noAdjustHandles="1" noChangeArrowheads="1" noChangeShapeType="1" noTextEdit="1"/>
                  </p:cNvSpPr>
                  <p:nvPr/>
                </p:nvSpPr>
                <p:spPr>
                  <a:xfrm>
                    <a:off x="7683" y="0"/>
                    <a:ext cx="1659043" cy="687993"/>
                  </a:xfrm>
                  <a:prstGeom prst="rect">
                    <a:avLst/>
                  </a:prstGeom>
                  <a:blipFill>
                    <a:blip r:embed="rId6"/>
                    <a:stretch>
                      <a:fillRect/>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Nonlinearity parameter M"/>
          <p:cNvSpPr txBox="1"/>
          <p:nvPr/>
        </p:nvSpPr>
        <p:spPr>
          <a:xfrm>
            <a:off x="-21856" y="233076"/>
            <a:ext cx="1304851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Nonlinearity parameter M</a:t>
            </a:r>
          </a:p>
        </p:txBody>
      </p:sp>
      <mc:AlternateContent xmlns:mc="http://schemas.openxmlformats.org/markup-compatibility/2006">
        <mc:Choice xmlns:a14="http://schemas.microsoft.com/office/drawing/2010/main" Requires="a14">
          <p:sp>
            <p:nvSpPr>
              <p:cNvPr id="1039" name="The two dimensional quasi-geostrophic equation for the streamfunction   is:…"/>
              <p:cNvSpPr txBox="1"/>
              <p:nvPr/>
            </p:nvSpPr>
            <p:spPr>
              <a:xfrm>
                <a:off x="274230" y="1045955"/>
                <a:ext cx="12456341" cy="732979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a:t>
                </a:r>
              </a:p>
              <a:p>
                <a:pPr>
                  <a:defRPr sz="1800"/>
                </a:pPr>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𝑛𝑜𝑛</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𝑙𝑖𝑛𝑒𝑎𝑟</m:t>
                          </m:r>
                        </m:num>
                        <m:den>
                          <m:r>
                            <a:rPr sz="2150" i="1">
                              <a:solidFill>
                                <a:srgbClr val="000000"/>
                              </a:solidFill>
                              <a:latin typeface="Cambria Math" panose="02040503050406030204" pitchFamily="18" charset="0"/>
                            </a:rPr>
                            <m:t>𝛽</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𝑝</m:t>
                              </m:r>
                            </m:e>
                            <m:sup>
                              <m:r>
                                <a:rPr sz="2150" i="1">
                                  <a:solidFill>
                                    <a:srgbClr val="000000"/>
                                  </a:solidFill>
                                  <a:latin typeface="Cambria Math" panose="02040503050406030204" pitchFamily="18" charset="0"/>
                                </a:rPr>
                                <m:t>2</m:t>
                              </m:r>
                            </m:sup>
                          </m:sSup>
                        </m:num>
                        <m:den>
                          <m:r>
                            <a:rPr sz="2150" i="1">
                              <a:solidFill>
                                <a:srgbClr val="000000"/>
                              </a:solidFill>
                              <a:latin typeface="Cambria Math" panose="02040503050406030204" pitchFamily="18" charset="0"/>
                            </a:rPr>
                            <m:t>𝛽</m:t>
                          </m:r>
                        </m:den>
                      </m:f>
                    </m:oMath>
                  </m:oMathPara>
                </a14:m>
                <a:endParaRPr/>
              </a:p>
              <a:p>
                <a:pPr>
                  <a:defRPr sz="1800"/>
                </a:pPr>
                <a:r>
                  <a:t>(</a:t>
                </a:r>
                <a:r>
                  <a:rPr i="1"/>
                  <a:t>Gill 74, Connaughton et al. 2010</a:t>
                </a:r>
                <a:r>
                  <a:t>)</a:t>
                </a:r>
              </a:p>
              <a:p>
                <a:pPr>
                  <a:defRPr sz="1800"/>
                </a:pPr>
                <a:endParaRP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t>
                </a:r>
                <a14:m>
                  <m:oMath xmlns:m="http://schemas.openxmlformats.org/officeDocument/2006/math">
                    <m:r>
                      <a:rPr sz="2150" i="1">
                        <a:solidFill>
                          <a:srgbClr val="000000"/>
                        </a:solidFill>
                        <a:latin typeface="Cambria Math" panose="02040503050406030204" pitchFamily="18" charset="0"/>
                      </a:rPr>
                      <m:t>𝛽</m:t>
                    </m:r>
                  </m:oMath>
                </a14:m>
                <a:r>
                  <a:t>-effect is small. Nonlinearities are strong, and can result in a turbulent regime.</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 non-linearities are weak. Waves weakly interact and perturbation can grow in resonant triad.</a:t>
                </a:r>
              </a:p>
              <a:p>
                <a:pPr>
                  <a:defRPr sz="1800"/>
                </a:pP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∼1</m:t>
                    </m:r>
                  </m:oMath>
                </a14:m>
                <a:r>
                  <a:t>: Rhines scale: crossover from the turbulence regime to the wave behavior.</a:t>
                </a:r>
              </a:p>
            </p:txBody>
          </p:sp>
        </mc:Choice>
        <mc:Fallback>
          <p:sp>
            <p:nvSpPr>
              <p:cNvPr id="1039" name="The two dimensional quasi-geostrophic equation for the streamfunction   is:…"/>
              <p:cNvSpPr txBox="1">
                <a:spLocks noRot="1" noChangeAspect="1" noMove="1" noResize="1" noEditPoints="1" noAdjustHandles="1" noChangeArrowheads="1" noChangeShapeType="1" noTextEdit="1"/>
              </p:cNvSpPr>
              <p:nvPr/>
            </p:nvSpPr>
            <p:spPr>
              <a:xfrm>
                <a:off x="274230" y="1045955"/>
                <a:ext cx="12456341" cy="7329797"/>
              </a:xfrm>
              <a:prstGeom prst="rect">
                <a:avLst/>
              </a:prstGeom>
              <a:blipFill>
                <a:blip r:embed="rId2"/>
                <a:stretch>
                  <a:fillRect l="-71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1050" name="Grouper"/>
          <p:cNvGrpSpPr/>
          <p:nvPr/>
        </p:nvGrpSpPr>
        <p:grpSpPr>
          <a:xfrm>
            <a:off x="6994239" y="1461422"/>
            <a:ext cx="5902186" cy="5054121"/>
            <a:chOff x="0" y="0"/>
            <a:chExt cx="5902184" cy="5054120"/>
          </a:xfrm>
        </p:grpSpPr>
        <p:pic>
          <p:nvPicPr>
            <p:cNvPr id="1040" name="dumbell.png" descr="dumbell.png"/>
            <p:cNvPicPr>
              <a:picLocks noChangeAspect="1"/>
            </p:cNvPicPr>
            <p:nvPr/>
          </p:nvPicPr>
          <p:blipFill>
            <a:blip r:embed="rId3"/>
            <a:stretch>
              <a:fillRect/>
            </a:stretch>
          </p:blipFill>
          <p:spPr>
            <a:xfrm>
              <a:off x="0" y="0"/>
              <a:ext cx="5902185" cy="5054121"/>
            </a:xfrm>
            <a:prstGeom prst="rect">
              <a:avLst/>
            </a:prstGeom>
            <a:ln w="12700" cap="flat">
              <a:noFill/>
              <a:miter lim="400000"/>
            </a:ln>
            <a:effectLst/>
          </p:spPr>
        </p:pic>
        <p:grpSp>
          <p:nvGrpSpPr>
            <p:cNvPr id="1043" name="Grouper"/>
            <p:cNvGrpSpPr/>
            <p:nvPr/>
          </p:nvGrpSpPr>
          <p:grpSpPr>
            <a:xfrm>
              <a:off x="1725016" y="2186638"/>
              <a:ext cx="2211023" cy="538651"/>
              <a:chOff x="0" y="0"/>
              <a:chExt cx="2211021" cy="538649"/>
            </a:xfrm>
          </p:grpSpPr>
          <p:sp>
            <p:nvSpPr>
              <p:cNvPr id="1041" name="Rectangle"/>
              <p:cNvSpPr/>
              <p:nvPr/>
            </p:nvSpPr>
            <p:spPr>
              <a:xfrm>
                <a:off x="0" y="22064"/>
                <a:ext cx="2127396" cy="494521"/>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42" name="Rossby,   waves"/>
                  <p:cNvSpPr txBox="1"/>
                  <p:nvPr/>
                </p:nvSpPr>
                <p:spPr>
                  <a:xfrm>
                    <a:off x="83626" y="0"/>
                    <a:ext cx="2127396" cy="53865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Rossby, </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&lt;&lt;1</m:t>
                        </m:r>
                      </m:oMath>
                    </a14:m>
                    <a:r>
                      <a:t> waves</a:t>
                    </a:r>
                  </a:p>
                </p:txBody>
              </p:sp>
            </mc:Choice>
            <mc:Fallback>
              <p:sp>
                <p:nvSpPr>
                  <p:cNvPr id="1042" name="Rossby,   waves"/>
                  <p:cNvSpPr txBox="1">
                    <a:spLocks noRot="1" noChangeAspect="1" noMove="1" noResize="1" noEditPoints="1" noAdjustHandles="1" noChangeArrowheads="1" noChangeShapeType="1" noTextEdit="1"/>
                  </p:cNvSpPr>
                  <p:nvPr/>
                </p:nvSpPr>
                <p:spPr>
                  <a:xfrm>
                    <a:off x="83626" y="0"/>
                    <a:ext cx="2127396" cy="538650"/>
                  </a:xfrm>
                  <a:prstGeom prst="rect">
                    <a:avLst/>
                  </a:prstGeom>
                  <a:blipFill>
                    <a:blip r:embed="rId4"/>
                    <a:stretch>
                      <a:fillRect l="-3571" t="-6977" b="-18605"/>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nvGrpSpPr>
            <p:cNvPr id="1046" name="Grouper"/>
            <p:cNvGrpSpPr/>
            <p:nvPr/>
          </p:nvGrpSpPr>
          <p:grpSpPr>
            <a:xfrm>
              <a:off x="3528774" y="3658984"/>
              <a:ext cx="1353499" cy="687993"/>
              <a:chOff x="0" y="0"/>
              <a:chExt cx="1353498" cy="687992"/>
            </a:xfrm>
          </p:grpSpPr>
          <p:sp>
            <p:nvSpPr>
              <p:cNvPr id="1044" name="Rectangle"/>
              <p:cNvSpPr/>
              <p:nvPr/>
            </p:nvSpPr>
            <p:spPr>
              <a:xfrm>
                <a:off x="0" y="28181"/>
                <a:ext cx="1218817" cy="631630"/>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45" name="Turbulence,"/>
                  <p:cNvSpPr txBox="1"/>
                  <p:nvPr/>
                </p:nvSpPr>
                <p:spPr>
                  <a:xfrm>
                    <a:off x="6239" y="0"/>
                    <a:ext cx="1347260" cy="68799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r>
                      <a:t>Turbulence,</a:t>
                    </a:r>
                    <a:b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m:oMathPara>
                    </a14:m>
                    <a:endParaRPr/>
                  </a:p>
                </p:txBody>
              </p:sp>
            </mc:Choice>
            <mc:Fallback>
              <p:sp>
                <p:nvSpPr>
                  <p:cNvPr id="1045" name="Turbulence,"/>
                  <p:cNvSpPr txBox="1">
                    <a:spLocks noRot="1" noChangeAspect="1" noMove="1" noResize="1" noEditPoints="1" noAdjustHandles="1" noChangeArrowheads="1" noChangeShapeType="1" noTextEdit="1"/>
                  </p:cNvSpPr>
                  <p:nvPr/>
                </p:nvSpPr>
                <p:spPr>
                  <a:xfrm>
                    <a:off x="6239" y="0"/>
                    <a:ext cx="1347260" cy="687993"/>
                  </a:xfrm>
                  <a:prstGeom prst="rect">
                    <a:avLst/>
                  </a:prstGeom>
                  <a:blipFill>
                    <a:blip r:embed="rId5"/>
                    <a:stretch>
                      <a:fillRect l="-463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nvGrpSpPr>
            <p:cNvPr id="1049" name="Grouper"/>
            <p:cNvGrpSpPr/>
            <p:nvPr/>
          </p:nvGrpSpPr>
          <p:grpSpPr>
            <a:xfrm>
              <a:off x="1997164" y="1094066"/>
              <a:ext cx="1666727" cy="687994"/>
              <a:chOff x="0" y="0"/>
              <a:chExt cx="1666725" cy="687992"/>
            </a:xfrm>
          </p:grpSpPr>
          <p:sp>
            <p:nvSpPr>
              <p:cNvPr id="1047" name="Rectangle"/>
              <p:cNvSpPr/>
              <p:nvPr/>
            </p:nvSpPr>
            <p:spPr>
              <a:xfrm>
                <a:off x="0" y="28181"/>
                <a:ext cx="1500876" cy="631630"/>
              </a:xfrm>
              <a:prstGeom prst="rect">
                <a:avLst/>
              </a:prstGeom>
              <a:solidFill>
                <a:srgbClr val="FFFFFF">
                  <a:alpha val="50416"/>
                </a:srgbClr>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048" name="Rhines scale,"/>
                  <p:cNvSpPr txBox="1"/>
                  <p:nvPr/>
                </p:nvSpPr>
                <p:spPr>
                  <a:xfrm>
                    <a:off x="7683" y="0"/>
                    <a:ext cx="1659043" cy="68799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lgn="ctr"/>
                    <a:r>
                      <a:t>Rhines scale,</a:t>
                    </a:r>
                    <a:b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∼1</m:t>
                          </m:r>
                        </m:oMath>
                      </m:oMathPara>
                    </a14:m>
                    <a:endParaRPr/>
                  </a:p>
                </p:txBody>
              </p:sp>
            </mc:Choice>
            <mc:Fallback>
              <p:sp>
                <p:nvSpPr>
                  <p:cNvPr id="1048" name="Rhines scale,"/>
                  <p:cNvSpPr txBox="1">
                    <a:spLocks noRot="1" noChangeAspect="1" noMove="1" noResize="1" noEditPoints="1" noAdjustHandles="1" noChangeArrowheads="1" noChangeShapeType="1" noTextEdit="1"/>
                  </p:cNvSpPr>
                  <p:nvPr/>
                </p:nvSpPr>
                <p:spPr>
                  <a:xfrm>
                    <a:off x="7683" y="0"/>
                    <a:ext cx="1659043" cy="687993"/>
                  </a:xfrm>
                  <a:prstGeom prst="rect">
                    <a:avLst/>
                  </a:prstGeom>
                  <a:blipFill>
                    <a:blip r:embed="rId6"/>
                    <a:stretch>
                      <a:fillRect/>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grpSp>
      <p:sp>
        <p:nvSpPr>
          <p:cNvPr id="1051" name="Rectangle"/>
          <p:cNvSpPr/>
          <p:nvPr/>
        </p:nvSpPr>
        <p:spPr>
          <a:xfrm>
            <a:off x="0" y="6691038"/>
            <a:ext cx="12684565" cy="1270001"/>
          </a:xfrm>
          <a:prstGeom prst="rect">
            <a:avLst/>
          </a:prstGeom>
          <a:ln w="38100">
            <a:solidFill>
              <a:srgbClr val="009193"/>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52" name="Gill (1974)"/>
          <p:cNvSpPr txBox="1"/>
          <p:nvPr/>
        </p:nvSpPr>
        <p:spPr>
          <a:xfrm>
            <a:off x="11586658" y="7579678"/>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54" name="Stability of waves on a  -plane, for   and"/>
              <p:cNvSpPr txBox="1"/>
              <p:nvPr/>
            </p:nvSpPr>
            <p:spPr>
              <a:xfrm>
                <a:off x="-21856" y="197390"/>
                <a:ext cx="13048512" cy="532740"/>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defTabSz="587022">
                  <a:lnSpc>
                    <a:spcPct val="100000"/>
                  </a:lnSpc>
                  <a:spcBef>
                    <a:spcPts val="0"/>
                  </a:spcBef>
                  <a:defRPr sz="2400">
                    <a:solidFill>
                      <a:srgbClr val="FFFFFF"/>
                    </a:solidFill>
                  </a:defRPr>
                </a:pPr>
                <a:r>
                  <a:t>Stability of waves on a </a:t>
                </a:r>
                <a14:m>
                  <m:oMath xmlns:m="http://schemas.openxmlformats.org/officeDocument/2006/math">
                    <m:r>
                      <a:rPr sz="2850" i="1">
                        <a:solidFill>
                          <a:srgbClr val="FEFFFE"/>
                        </a:solidFill>
                        <a:latin typeface="Cambria Math" panose="02040503050406030204" pitchFamily="18" charset="0"/>
                      </a:rPr>
                      <m:t>𝛽</m:t>
                    </m:r>
                  </m:oMath>
                </a14:m>
                <a:r>
                  <a:t>-plane, for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&gt;&gt;1</m:t>
                    </m:r>
                  </m:oMath>
                </a14:m>
                <a:r>
                  <a:t> and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&lt;&lt;1</m:t>
                    </m:r>
                  </m:oMath>
                </a14:m>
                <a:endParaRPr/>
              </a:p>
            </p:txBody>
          </p:sp>
        </mc:Choice>
        <mc:Fallback>
          <p:sp>
            <p:nvSpPr>
              <p:cNvPr id="1054" name="Stability of waves on a  -plane, for   and"/>
              <p:cNvSpPr txBox="1">
                <a:spLocks noRot="1" noChangeAspect="1" noMove="1" noResize="1" noEditPoints="1" noAdjustHandles="1" noChangeArrowheads="1" noChangeShapeType="1" noTextEdit="1"/>
              </p:cNvSpPr>
              <p:nvPr/>
            </p:nvSpPr>
            <p:spPr>
              <a:xfrm>
                <a:off x="-21856" y="197390"/>
                <a:ext cx="13048512" cy="532740"/>
              </a:xfrm>
              <a:prstGeom prst="rect">
                <a:avLst/>
              </a:prstGeom>
              <a:blipFill>
                <a:blip r:embed="rId2"/>
                <a:stretch>
                  <a:fillRect b="-23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55" name="Gill (1974)"/>
          <p:cNvSpPr txBox="1"/>
          <p:nvPr/>
        </p:nvSpPr>
        <p:spPr>
          <a:xfrm>
            <a:off x="10362830" y="1098085"/>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mc:AlternateContent xmlns:mc="http://schemas.openxmlformats.org/markup-compatibility/2006">
        <mc:Choice xmlns:a14="http://schemas.microsoft.com/office/drawing/2010/main" Requires="a14">
          <p:sp>
            <p:nvSpPr>
              <p:cNvPr id="1056" name="The two dimensional quasi-geostrophic equation for the streamfunction   is:…"/>
              <p:cNvSpPr txBox="1"/>
              <p:nvPr/>
            </p:nvSpPr>
            <p:spPr>
              <a:xfrm>
                <a:off x="207157" y="873376"/>
                <a:ext cx="9636863" cy="4620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r>
                  <a:t>A primary wave is given by: </a:t>
                </a:r>
                <a14:m>
                  <m:oMath xmlns:m="http://schemas.openxmlformats.org/officeDocument/2006/math">
                    <m:r>
                      <m:rPr>
                        <m:sty m:val="p"/>
                      </m:rPr>
                      <a:rPr sz="2150" i="1">
                        <a:solidFill>
                          <a:srgbClr val="000000"/>
                        </a:solidFill>
                        <a:latin typeface="Cambria Math" panose="02040503050406030204" pitchFamily="18" charset="0"/>
                      </a:rPr>
                      <m:t>Ψ</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𝜅</m:t>
                        </m:r>
                      </m:den>
                    </m:f>
                    <m:r>
                      <m:rPr>
                        <m:sty m:val="p"/>
                      </m:rPr>
                      <a:rPr sz="2150" i="1">
                        <a:solidFill>
                          <a:srgbClr val="000000"/>
                        </a:solidFill>
                        <a:latin typeface="Cambria Math" panose="02040503050406030204" pitchFamily="18" charset="0"/>
                      </a:rPr>
                      <m:t>sin</m:t>
                    </m:r>
                    <m:r>
                      <a:rPr sz="2150" i="1">
                        <a:solidFill>
                          <a:srgbClr val="000000"/>
                        </a:solidFill>
                        <a:latin typeface="Cambria Math" panose="02040503050406030204" pitchFamily="18" charset="0"/>
                      </a:rPr>
                      <m:t>𝜃</m:t>
                    </m:r>
                  </m:oMath>
                </a14:m>
                <a:r>
                  <a:t>, with </a:t>
                </a:r>
                <a14:m>
                  <m:oMath xmlns:m="http://schemas.openxmlformats.org/officeDocument/2006/math">
                    <m:r>
                      <a:rPr sz="2150" i="1">
                        <a:solidFill>
                          <a:srgbClr val="000000"/>
                        </a:solidFill>
                        <a:latin typeface="Cambria Math" panose="02040503050406030204" pitchFamily="18" charset="0"/>
                      </a:rPr>
                      <m:t>𝜃</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𝑘𝑥</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𝑙𝑦</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𝜔</m:t>
                    </m:r>
                    <m:r>
                      <a:rPr sz="2150" i="1">
                        <a:solidFill>
                          <a:srgbClr val="000000"/>
                        </a:solidFill>
                        <a:latin typeface="Cambria Math" panose="02040503050406030204" pitchFamily="18" charset="0"/>
                      </a:rPr>
                      <m:t>𝑡</m:t>
                    </m:r>
                  </m:oMath>
                </a14:m>
                <a:r>
                  <a:t>.</a:t>
                </a:r>
              </a:p>
              <a:p>
                <a:pPr marL="228600" indent="-228600">
                  <a:buSzPct val="123000"/>
                  <a:buChar char="-"/>
                  <a:defRPr sz="1800"/>
                </a:pPr>
                <a:r>
                  <a:t>step 1: equation for a perturbation </a:t>
                </a:r>
                <a14:m>
                  <m:oMath xmlns:m="http://schemas.openxmlformats.org/officeDocument/2006/math">
                    <m:r>
                      <a:rPr sz="2150" i="1">
                        <a:solidFill>
                          <a:srgbClr val="000000"/>
                        </a:solidFill>
                        <a:latin typeface="Cambria Math" panose="02040503050406030204" pitchFamily="18" charset="0"/>
                      </a:rPr>
                      <m:t>𝜓</m:t>
                    </m:r>
                  </m:oMath>
                </a14:m>
                <a:r>
                  <a:t> linearized around the primary wave</a:t>
                </a:r>
              </a:p>
              <a:p>
                <a:pPr marL="228600" indent="-228600">
                  <a:buSzPct val="123000"/>
                  <a:buChar char="-"/>
                  <a:defRPr sz="1800"/>
                </a:pPr>
                <a:r>
                  <a:t>step 2: Fourier transform of the perturbation and truncation to 3 waves for the perturbation.</a:t>
                </a:r>
              </a:p>
              <a:p>
                <a:pPr marL="228600" indent="-228600">
                  <a:buSzPct val="123000"/>
                  <a:buChar char="-"/>
                  <a:defRPr sz="1800"/>
                </a:pPr>
                <a:r>
                  <a:t>step 3: looking for solutions in the 2 limits: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and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endParaRPr/>
              </a:p>
            </p:txBody>
          </p:sp>
        </mc:Choice>
        <mc:Fallback>
          <p:sp>
            <p:nvSpPr>
              <p:cNvPr id="1056" name="The two dimensional quasi-geostrophic equation for the streamfunction   is:…"/>
              <p:cNvSpPr txBox="1">
                <a:spLocks noRot="1" noChangeAspect="1" noMove="1" noResize="1" noEditPoints="1" noAdjustHandles="1" noChangeArrowheads="1" noChangeShapeType="1" noTextEdit="1"/>
              </p:cNvSpPr>
              <p:nvPr/>
            </p:nvSpPr>
            <p:spPr>
              <a:xfrm>
                <a:off x="207157" y="873376"/>
                <a:ext cx="9636863" cy="4620278"/>
              </a:xfrm>
              <a:prstGeom prst="rect">
                <a:avLst/>
              </a:prstGeom>
              <a:blipFill>
                <a:blip r:embed="rId3"/>
                <a:stretch>
                  <a:fillRect l="-1184" r="-6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57" name="Rectangle"/>
          <p:cNvSpPr/>
          <p:nvPr/>
        </p:nvSpPr>
        <p:spPr>
          <a:xfrm>
            <a:off x="207157" y="4223653"/>
            <a:ext cx="9867019" cy="12700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59" name="Stability of waves on a  -plane, for   and"/>
              <p:cNvSpPr txBox="1"/>
              <p:nvPr/>
            </p:nvSpPr>
            <p:spPr>
              <a:xfrm>
                <a:off x="-21856" y="197390"/>
                <a:ext cx="13048512" cy="532740"/>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defTabSz="587022">
                  <a:lnSpc>
                    <a:spcPct val="100000"/>
                  </a:lnSpc>
                  <a:spcBef>
                    <a:spcPts val="0"/>
                  </a:spcBef>
                  <a:defRPr sz="2400">
                    <a:solidFill>
                      <a:srgbClr val="FFFFFF"/>
                    </a:solidFill>
                  </a:defRPr>
                </a:pPr>
                <a:r>
                  <a:t>Stability of waves on a </a:t>
                </a:r>
                <a14:m>
                  <m:oMath xmlns:m="http://schemas.openxmlformats.org/officeDocument/2006/math">
                    <m:r>
                      <a:rPr sz="2850" i="1">
                        <a:solidFill>
                          <a:srgbClr val="FEFFFE"/>
                        </a:solidFill>
                        <a:latin typeface="Cambria Math" panose="02040503050406030204" pitchFamily="18" charset="0"/>
                      </a:rPr>
                      <m:t>𝛽</m:t>
                    </m:r>
                  </m:oMath>
                </a14:m>
                <a:r>
                  <a:t>-plane, for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&gt;&gt;1</m:t>
                    </m:r>
                  </m:oMath>
                </a14:m>
                <a:r>
                  <a:t> and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&lt;&lt;1</m:t>
                    </m:r>
                  </m:oMath>
                </a14:m>
                <a:endParaRPr/>
              </a:p>
            </p:txBody>
          </p:sp>
        </mc:Choice>
        <mc:Fallback>
          <p:sp>
            <p:nvSpPr>
              <p:cNvPr id="1059" name="Stability of waves on a  -plane, for   and"/>
              <p:cNvSpPr txBox="1">
                <a:spLocks noRot="1" noChangeAspect="1" noMove="1" noResize="1" noEditPoints="1" noAdjustHandles="1" noChangeArrowheads="1" noChangeShapeType="1" noTextEdit="1"/>
              </p:cNvSpPr>
              <p:nvPr/>
            </p:nvSpPr>
            <p:spPr>
              <a:xfrm>
                <a:off x="-21856" y="197390"/>
                <a:ext cx="13048512" cy="532740"/>
              </a:xfrm>
              <a:prstGeom prst="rect">
                <a:avLst/>
              </a:prstGeom>
              <a:blipFill>
                <a:blip r:embed="rId2"/>
                <a:stretch>
                  <a:fillRect b="-23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60" name="Gill (1974)"/>
          <p:cNvSpPr txBox="1"/>
          <p:nvPr/>
        </p:nvSpPr>
        <p:spPr>
          <a:xfrm>
            <a:off x="10362830" y="1098085"/>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mc:AlternateContent xmlns:mc="http://schemas.openxmlformats.org/markup-compatibility/2006">
        <mc:Choice xmlns:a14="http://schemas.microsoft.com/office/drawing/2010/main" Requires="a14">
          <p:sp>
            <p:nvSpPr>
              <p:cNvPr id="1061" name="The two dimensional quasi-geostrophic equation for the streamfunction   is:…"/>
              <p:cNvSpPr txBox="1"/>
              <p:nvPr/>
            </p:nvSpPr>
            <p:spPr>
              <a:xfrm>
                <a:off x="207157" y="873376"/>
                <a:ext cx="9636863" cy="4620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r>
                  <a:t>A primary wave is given by: </a:t>
                </a:r>
                <a14:m>
                  <m:oMath xmlns:m="http://schemas.openxmlformats.org/officeDocument/2006/math">
                    <m:r>
                      <m:rPr>
                        <m:sty m:val="p"/>
                      </m:rPr>
                      <a:rPr sz="2150" i="1">
                        <a:solidFill>
                          <a:srgbClr val="000000"/>
                        </a:solidFill>
                        <a:latin typeface="Cambria Math" panose="02040503050406030204" pitchFamily="18" charset="0"/>
                      </a:rPr>
                      <m:t>Ψ</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𝜅</m:t>
                        </m:r>
                      </m:den>
                    </m:f>
                    <m:r>
                      <m:rPr>
                        <m:sty m:val="p"/>
                      </m:rPr>
                      <a:rPr sz="2150" i="1">
                        <a:solidFill>
                          <a:srgbClr val="000000"/>
                        </a:solidFill>
                        <a:latin typeface="Cambria Math" panose="02040503050406030204" pitchFamily="18" charset="0"/>
                      </a:rPr>
                      <m:t>sin</m:t>
                    </m:r>
                    <m:r>
                      <a:rPr sz="2150" i="1">
                        <a:solidFill>
                          <a:srgbClr val="000000"/>
                        </a:solidFill>
                        <a:latin typeface="Cambria Math" panose="02040503050406030204" pitchFamily="18" charset="0"/>
                      </a:rPr>
                      <m:t>𝜃</m:t>
                    </m:r>
                  </m:oMath>
                </a14:m>
                <a:r>
                  <a:t>, with </a:t>
                </a:r>
                <a14:m>
                  <m:oMath xmlns:m="http://schemas.openxmlformats.org/officeDocument/2006/math">
                    <m:r>
                      <a:rPr sz="2150" i="1">
                        <a:solidFill>
                          <a:srgbClr val="000000"/>
                        </a:solidFill>
                        <a:latin typeface="Cambria Math" panose="02040503050406030204" pitchFamily="18" charset="0"/>
                      </a:rPr>
                      <m:t>𝜃</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𝑘𝑥</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𝑙𝑦</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𝜔</m:t>
                    </m:r>
                    <m:r>
                      <a:rPr sz="2150" i="1">
                        <a:solidFill>
                          <a:srgbClr val="000000"/>
                        </a:solidFill>
                        <a:latin typeface="Cambria Math" panose="02040503050406030204" pitchFamily="18" charset="0"/>
                      </a:rPr>
                      <m:t>𝑡</m:t>
                    </m:r>
                  </m:oMath>
                </a14:m>
                <a:r>
                  <a:t>.</a:t>
                </a:r>
              </a:p>
              <a:p>
                <a:pPr marL="228600" indent="-228600">
                  <a:buSzPct val="123000"/>
                  <a:buChar char="-"/>
                  <a:defRPr sz="1800"/>
                </a:pPr>
                <a:r>
                  <a:t>step 1: equation for a perturbation </a:t>
                </a:r>
                <a14:m>
                  <m:oMath xmlns:m="http://schemas.openxmlformats.org/officeDocument/2006/math">
                    <m:r>
                      <a:rPr sz="2150" i="1">
                        <a:solidFill>
                          <a:srgbClr val="000000"/>
                        </a:solidFill>
                        <a:latin typeface="Cambria Math" panose="02040503050406030204" pitchFamily="18" charset="0"/>
                      </a:rPr>
                      <m:t>𝜓</m:t>
                    </m:r>
                  </m:oMath>
                </a14:m>
                <a:r>
                  <a:t> linearized around the primary wave</a:t>
                </a:r>
              </a:p>
              <a:p>
                <a:pPr marL="228600" indent="-228600">
                  <a:buSzPct val="123000"/>
                  <a:buChar char="-"/>
                  <a:defRPr sz="1800"/>
                </a:pPr>
                <a:r>
                  <a:t>step 2: Fourier transform of the perturbation and truncation to 3 waves for the perturbation.</a:t>
                </a:r>
              </a:p>
              <a:p>
                <a:pPr marL="228600" indent="-228600">
                  <a:buSzPct val="123000"/>
                  <a:buChar char="-"/>
                  <a:defRPr sz="1800"/>
                </a:pPr>
                <a:r>
                  <a:t>step 3: looking for solutions in the 2 limits: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and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endParaRPr/>
              </a:p>
            </p:txBody>
          </p:sp>
        </mc:Choice>
        <mc:Fallback>
          <p:sp>
            <p:nvSpPr>
              <p:cNvPr id="1061" name="The two dimensional quasi-geostrophic equation for the streamfunction   is:…"/>
              <p:cNvSpPr txBox="1">
                <a:spLocks noRot="1" noChangeAspect="1" noMove="1" noResize="1" noEditPoints="1" noAdjustHandles="1" noChangeArrowheads="1" noChangeShapeType="1" noTextEdit="1"/>
              </p:cNvSpPr>
              <p:nvPr/>
            </p:nvSpPr>
            <p:spPr>
              <a:xfrm>
                <a:off x="207157" y="873376"/>
                <a:ext cx="9636863" cy="4620278"/>
              </a:xfrm>
              <a:prstGeom prst="rect">
                <a:avLst/>
              </a:prstGeom>
              <a:blipFill>
                <a:blip r:embed="rId3"/>
                <a:stretch>
                  <a:fillRect l="-1184" r="-6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62" name="Rectangle"/>
          <p:cNvSpPr/>
          <p:nvPr/>
        </p:nvSpPr>
        <p:spPr>
          <a:xfrm>
            <a:off x="154577" y="4871720"/>
            <a:ext cx="9867019" cy="12700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 name="Grouper"/>
          <p:cNvGrpSpPr/>
          <p:nvPr/>
        </p:nvGrpSpPr>
        <p:grpSpPr>
          <a:xfrm>
            <a:off x="851283" y="3961931"/>
            <a:ext cx="9680588" cy="5708311"/>
            <a:chOff x="0" y="0"/>
            <a:chExt cx="9680587" cy="5708310"/>
          </a:xfrm>
        </p:grpSpPr>
        <p:pic>
          <p:nvPicPr>
            <p:cNvPr id="204" name="Capture d’écran 2025-09-09 à 11.36.57.png" descr="Capture d’écran 2025-09-09 à 11.36.57.png"/>
            <p:cNvPicPr>
              <a:picLocks/>
            </p:cNvPicPr>
            <p:nvPr/>
          </p:nvPicPr>
          <p:blipFill>
            <a:blip r:embed="rId2"/>
            <a:stretch>
              <a:fillRect/>
            </a:stretch>
          </p:blipFill>
          <p:spPr>
            <a:xfrm>
              <a:off x="0" y="0"/>
              <a:ext cx="9680588" cy="5708311"/>
            </a:xfrm>
            <a:prstGeom prst="rect">
              <a:avLst/>
            </a:prstGeom>
            <a:ln w="12700" cap="flat">
              <a:noFill/>
              <a:miter lim="400000"/>
            </a:ln>
            <a:effectLst/>
          </p:spPr>
        </p:pic>
        <p:sp>
          <p:nvSpPr>
            <p:cNvPr id="205" name="u, 1000m"/>
            <p:cNvSpPr txBox="1"/>
            <p:nvPr/>
          </p:nvSpPr>
          <p:spPr>
            <a:xfrm>
              <a:off x="1823698" y="3739577"/>
              <a:ext cx="1833437" cy="457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u, 1000m</a:t>
              </a:r>
            </a:p>
          </p:txBody>
        </p:sp>
        <p:sp>
          <p:nvSpPr>
            <p:cNvPr id="206" name="cm/s"/>
            <p:cNvSpPr txBox="1"/>
            <p:nvPr/>
          </p:nvSpPr>
          <p:spPr>
            <a:xfrm>
              <a:off x="4377497" y="4818678"/>
              <a:ext cx="1074827" cy="457256"/>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cm/s</a:t>
              </a:r>
            </a:p>
          </p:txBody>
        </p:sp>
      </p:grpSp>
      <p:sp>
        <p:nvSpPr>
          <p:cNvPr id="208" name="Atlantic Ocean"/>
          <p:cNvSpPr txBox="1"/>
          <p:nvPr/>
        </p:nvSpPr>
        <p:spPr>
          <a:xfrm>
            <a:off x="913197" y="3450271"/>
            <a:ext cx="1565555" cy="362406"/>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
        <p:nvSpPr>
          <p:cNvPr id="209" name="Ollitrault et al. 2006, 2014"/>
          <p:cNvSpPr txBox="1"/>
          <p:nvPr/>
        </p:nvSpPr>
        <p:spPr>
          <a:xfrm>
            <a:off x="9972830" y="9033995"/>
            <a:ext cx="2429562"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Ollitrault et al. 2006, 2014</a:t>
            </a:r>
          </a:p>
        </p:txBody>
      </p:sp>
      <p:pic>
        <p:nvPicPr>
          <p:cNvPr id="210" name="Image" descr="Image"/>
          <p:cNvPicPr>
            <a:picLocks noChangeAspect="1"/>
          </p:cNvPicPr>
          <p:nvPr/>
        </p:nvPicPr>
        <p:blipFill>
          <a:blip r:embed="rId3"/>
          <a:stretch>
            <a:fillRect/>
          </a:stretch>
        </p:blipFill>
        <p:spPr>
          <a:xfrm>
            <a:off x="5142330" y="705732"/>
            <a:ext cx="3982458" cy="3049069"/>
          </a:xfrm>
          <a:prstGeom prst="rect">
            <a:avLst/>
          </a:prstGeom>
          <a:ln w="12700">
            <a:miter lim="400000"/>
          </a:ln>
        </p:spPr>
      </p:pic>
      <p:sp>
        <p:nvSpPr>
          <p:cNvPr id="211" name="Global observation of the  deep mean currents at 1000m,  by Argo float drifts since 2000"/>
          <p:cNvSpPr txBox="1"/>
          <p:nvPr/>
        </p:nvSpPr>
        <p:spPr>
          <a:xfrm>
            <a:off x="9317917" y="858177"/>
            <a:ext cx="3739389"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t>Global observation of the </a:t>
            </a:r>
            <a:br/>
            <a:r>
              <a:t>deep mean currents at 1000m, </a:t>
            </a:r>
            <a:br/>
            <a:r>
              <a:t>by Argo float drifts since 2000</a:t>
            </a:r>
          </a:p>
        </p:txBody>
      </p:sp>
      <p:sp>
        <p:nvSpPr>
          <p:cNvPr id="212" name="Low Latitude Deep Circulation"/>
          <p:cNvSpPr txBox="1">
            <a:spLocks noGrp="1"/>
          </p:cNvSpPr>
          <p:nvPr>
            <p:ph type="title" idx="4294967295"/>
          </p:nvPr>
        </p:nvSpPr>
        <p:spPr>
          <a:xfrm>
            <a:off x="-19179" y="196426"/>
            <a:ext cx="13043158"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Low Latitude Deep Circulation</a:t>
            </a:r>
          </a:p>
        </p:txBody>
      </p:sp>
      <p:sp>
        <p:nvSpPr>
          <p:cNvPr id="213" name="Ligne"/>
          <p:cNvSpPr/>
          <p:nvPr/>
        </p:nvSpPr>
        <p:spPr>
          <a:xfrm>
            <a:off x="10326188" y="5578159"/>
            <a:ext cx="1" cy="492763"/>
          </a:xfrm>
          <a:prstGeom prst="line">
            <a:avLst/>
          </a:prstGeom>
          <a:ln w="50800">
            <a:solidFill>
              <a:schemeClr val="accent5">
                <a:hueOff val="-82419"/>
                <a:satOff val="-9513"/>
                <a:lumOff val="-16343"/>
              </a:schemeClr>
            </a:solidFill>
            <a:miter lim="400000"/>
            <a:headEnd type="triangle"/>
            <a:tailEnd type="triangle"/>
          </a:ln>
        </p:spPr>
        <p:txBody>
          <a:bodyPr lIns="50800" tIns="50800" rIns="50800" bIns="50800" anchor="ctr"/>
          <a:lstStyle/>
          <a:p>
            <a:endParaRPr/>
          </a:p>
        </p:txBody>
      </p:sp>
      <p:sp>
        <p:nvSpPr>
          <p:cNvPr id="214" name="2-3°"/>
          <p:cNvSpPr txBox="1"/>
          <p:nvPr/>
        </p:nvSpPr>
        <p:spPr>
          <a:xfrm>
            <a:off x="10565495" y="5631005"/>
            <a:ext cx="552984"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solidFill>
                  <a:schemeClr val="accent5">
                    <a:hueOff val="-82419"/>
                    <a:satOff val="-9513"/>
                    <a:lumOff val="-16343"/>
                  </a:schemeClr>
                </a:solidFill>
              </a:defRPr>
            </a:lvl1pPr>
          </a:lstStyle>
          <a:p>
            <a:r>
              <a:t>2-3°</a:t>
            </a:r>
          </a:p>
        </p:txBody>
      </p:sp>
      <p:sp>
        <p:nvSpPr>
          <p:cNvPr id="215" name="5 cm/s"/>
          <p:cNvSpPr txBox="1"/>
          <p:nvPr/>
        </p:nvSpPr>
        <p:spPr>
          <a:xfrm>
            <a:off x="6477546" y="8647116"/>
            <a:ext cx="850851"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solidFill>
                  <a:schemeClr val="accent5">
                    <a:hueOff val="-82419"/>
                    <a:satOff val="-9513"/>
                    <a:lumOff val="-16343"/>
                  </a:schemeClr>
                </a:solidFill>
              </a:defRPr>
            </a:lvl1pPr>
          </a:lstStyle>
          <a:p>
            <a:r>
              <a:t>5 cm/s</a:t>
            </a:r>
          </a:p>
        </p:txBody>
      </p:sp>
      <p:sp>
        <p:nvSpPr>
          <p:cNvPr id="216" name="Ligne"/>
          <p:cNvSpPr/>
          <p:nvPr/>
        </p:nvSpPr>
        <p:spPr>
          <a:xfrm>
            <a:off x="6743337" y="8949870"/>
            <a:ext cx="1" cy="492762"/>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217" name="at 1000m depth, 10yrs time average (jan 2000-dec 2009)"/>
              <p:cNvSpPr txBox="1"/>
              <p:nvPr/>
            </p:nvSpPr>
            <p:spPr>
              <a:xfrm>
                <a:off x="1777228" y="7692006"/>
                <a:ext cx="6415234" cy="430755"/>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b="1"/>
                </a:pPr>
                <a14:m>
                  <m:oMath xmlns:m="http://schemas.openxmlformats.org/officeDocument/2006/math">
                    <m:bar>
                      <m:barPr>
                        <m:pos m:val="top"/>
                        <m:ctrlPr>
                          <a:rPr sz="2150" i="1">
                            <a:solidFill>
                              <a:srgbClr val="000000"/>
                            </a:solidFill>
                            <a:latin typeface="Cambria Math" panose="02040503050406030204" pitchFamily="18" charset="0"/>
                          </a:rPr>
                        </m:ctrlPr>
                      </m:barPr>
                      <m:e>
                        <m:r>
                          <a:rPr sz="2150" i="1">
                            <a:solidFill>
                              <a:srgbClr val="000000"/>
                            </a:solidFill>
                            <a:latin typeface="Cambria Math" panose="02040503050406030204" pitchFamily="18" charset="0"/>
                          </a:rPr>
                          <m:t>𝑈</m:t>
                        </m:r>
                      </m:e>
                    </m:bar>
                  </m:oMath>
                </a14:m>
                <a:r>
                  <a:t> at 1000m depth, 10yrs time average (jan 2000-dec 2009)</a:t>
                </a:r>
              </a:p>
            </p:txBody>
          </p:sp>
        </mc:Choice>
        <mc:Fallback>
          <p:sp>
            <p:nvSpPr>
              <p:cNvPr id="217" name="at 1000m depth, 10yrs time average (jan 2000-dec 2009)"/>
              <p:cNvSpPr txBox="1">
                <a:spLocks noRot="1" noChangeAspect="1" noMove="1" noResize="1" noEditPoints="1" noAdjustHandles="1" noChangeArrowheads="1" noChangeShapeType="1" noTextEdit="1"/>
              </p:cNvSpPr>
              <p:nvPr/>
            </p:nvSpPr>
            <p:spPr>
              <a:xfrm>
                <a:off x="1777228" y="7692006"/>
                <a:ext cx="6415234" cy="430755"/>
              </a:xfrm>
              <a:prstGeom prst="rect">
                <a:avLst/>
              </a:prstGeom>
              <a:blipFill>
                <a:blip r:embed="rId4"/>
                <a:stretch>
                  <a:fillRect l="-791" r="-1186" b="-20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64" name="Stability of waves on a  -plane, for   and"/>
              <p:cNvSpPr txBox="1"/>
              <p:nvPr/>
            </p:nvSpPr>
            <p:spPr>
              <a:xfrm>
                <a:off x="-21856" y="197390"/>
                <a:ext cx="13048512" cy="532740"/>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defTabSz="587022">
                  <a:lnSpc>
                    <a:spcPct val="100000"/>
                  </a:lnSpc>
                  <a:spcBef>
                    <a:spcPts val="0"/>
                  </a:spcBef>
                  <a:defRPr sz="2400">
                    <a:solidFill>
                      <a:srgbClr val="FFFFFF"/>
                    </a:solidFill>
                  </a:defRPr>
                </a:pPr>
                <a:r>
                  <a:t>Stability of waves on a </a:t>
                </a:r>
                <a14:m>
                  <m:oMath xmlns:m="http://schemas.openxmlformats.org/officeDocument/2006/math">
                    <m:r>
                      <a:rPr sz="2850" i="1">
                        <a:solidFill>
                          <a:srgbClr val="FEFFFE"/>
                        </a:solidFill>
                        <a:latin typeface="Cambria Math" panose="02040503050406030204" pitchFamily="18" charset="0"/>
                      </a:rPr>
                      <m:t>𝛽</m:t>
                    </m:r>
                  </m:oMath>
                </a14:m>
                <a:r>
                  <a:t>-plane, for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&gt;&gt;1</m:t>
                    </m:r>
                  </m:oMath>
                </a14:m>
                <a:r>
                  <a:t> and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&lt;&lt;1</m:t>
                    </m:r>
                  </m:oMath>
                </a14:m>
                <a:endParaRPr/>
              </a:p>
            </p:txBody>
          </p:sp>
        </mc:Choice>
        <mc:Fallback>
          <p:sp>
            <p:nvSpPr>
              <p:cNvPr id="1064" name="Stability of waves on a  -plane, for   and"/>
              <p:cNvSpPr txBox="1">
                <a:spLocks noRot="1" noChangeAspect="1" noMove="1" noResize="1" noEditPoints="1" noAdjustHandles="1" noChangeArrowheads="1" noChangeShapeType="1" noTextEdit="1"/>
              </p:cNvSpPr>
              <p:nvPr/>
            </p:nvSpPr>
            <p:spPr>
              <a:xfrm>
                <a:off x="-21856" y="197390"/>
                <a:ext cx="13048512" cy="532740"/>
              </a:xfrm>
              <a:prstGeom prst="rect">
                <a:avLst/>
              </a:prstGeom>
              <a:blipFill>
                <a:blip r:embed="rId2"/>
                <a:stretch>
                  <a:fillRect b="-23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65" name="Gill (1974)"/>
          <p:cNvSpPr txBox="1"/>
          <p:nvPr/>
        </p:nvSpPr>
        <p:spPr>
          <a:xfrm>
            <a:off x="10362830" y="1098085"/>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mc:AlternateContent xmlns:mc="http://schemas.openxmlformats.org/markup-compatibility/2006">
        <mc:Choice xmlns:a14="http://schemas.microsoft.com/office/drawing/2010/main" Requires="a14">
          <p:sp>
            <p:nvSpPr>
              <p:cNvPr id="1066" name="The two dimensional quasi-geostrophic equation for the streamfunction   is:…"/>
              <p:cNvSpPr txBox="1"/>
              <p:nvPr/>
            </p:nvSpPr>
            <p:spPr>
              <a:xfrm>
                <a:off x="207157" y="873376"/>
                <a:ext cx="9636863" cy="4620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r>
                  <a:t>A primary wave is given by: </a:t>
                </a:r>
                <a14:m>
                  <m:oMath xmlns:m="http://schemas.openxmlformats.org/officeDocument/2006/math">
                    <m:r>
                      <m:rPr>
                        <m:sty m:val="p"/>
                      </m:rPr>
                      <a:rPr sz="2150" i="1">
                        <a:solidFill>
                          <a:srgbClr val="000000"/>
                        </a:solidFill>
                        <a:latin typeface="Cambria Math" panose="02040503050406030204" pitchFamily="18" charset="0"/>
                      </a:rPr>
                      <m:t>Ψ</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𝜅</m:t>
                        </m:r>
                      </m:den>
                    </m:f>
                    <m:r>
                      <m:rPr>
                        <m:sty m:val="p"/>
                      </m:rPr>
                      <a:rPr sz="2150" i="1">
                        <a:solidFill>
                          <a:srgbClr val="000000"/>
                        </a:solidFill>
                        <a:latin typeface="Cambria Math" panose="02040503050406030204" pitchFamily="18" charset="0"/>
                      </a:rPr>
                      <m:t>sin</m:t>
                    </m:r>
                    <m:r>
                      <a:rPr sz="2150" i="1">
                        <a:solidFill>
                          <a:srgbClr val="000000"/>
                        </a:solidFill>
                        <a:latin typeface="Cambria Math" panose="02040503050406030204" pitchFamily="18" charset="0"/>
                      </a:rPr>
                      <m:t>𝜃</m:t>
                    </m:r>
                  </m:oMath>
                </a14:m>
                <a:r>
                  <a:t>, with </a:t>
                </a:r>
                <a14:m>
                  <m:oMath xmlns:m="http://schemas.openxmlformats.org/officeDocument/2006/math">
                    <m:r>
                      <a:rPr sz="2150" i="1">
                        <a:solidFill>
                          <a:srgbClr val="000000"/>
                        </a:solidFill>
                        <a:latin typeface="Cambria Math" panose="02040503050406030204" pitchFamily="18" charset="0"/>
                      </a:rPr>
                      <m:t>𝜃</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𝑘𝑥</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𝑙𝑦</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𝜔</m:t>
                    </m:r>
                    <m:r>
                      <a:rPr sz="2150" i="1">
                        <a:solidFill>
                          <a:srgbClr val="000000"/>
                        </a:solidFill>
                        <a:latin typeface="Cambria Math" panose="02040503050406030204" pitchFamily="18" charset="0"/>
                      </a:rPr>
                      <m:t>𝑡</m:t>
                    </m:r>
                  </m:oMath>
                </a14:m>
                <a:r>
                  <a:t>.</a:t>
                </a:r>
              </a:p>
              <a:p>
                <a:pPr marL="228600" indent="-228600">
                  <a:buSzPct val="123000"/>
                  <a:buChar char="-"/>
                  <a:defRPr sz="1800"/>
                </a:pPr>
                <a:r>
                  <a:t>step 1: equation for a perturbation </a:t>
                </a:r>
                <a14:m>
                  <m:oMath xmlns:m="http://schemas.openxmlformats.org/officeDocument/2006/math">
                    <m:r>
                      <a:rPr sz="2150" i="1">
                        <a:solidFill>
                          <a:srgbClr val="000000"/>
                        </a:solidFill>
                        <a:latin typeface="Cambria Math" panose="02040503050406030204" pitchFamily="18" charset="0"/>
                      </a:rPr>
                      <m:t>𝜓</m:t>
                    </m:r>
                  </m:oMath>
                </a14:m>
                <a:r>
                  <a:t> linearized around the primary wave</a:t>
                </a:r>
              </a:p>
              <a:p>
                <a:pPr marL="228600" indent="-228600">
                  <a:buSzPct val="123000"/>
                  <a:buChar char="-"/>
                  <a:defRPr sz="1800"/>
                </a:pPr>
                <a:r>
                  <a:t>step 2: Fourier transform of the perturbation and truncation to 3 waves for the perturbation.</a:t>
                </a:r>
              </a:p>
              <a:p>
                <a:pPr marL="228600" indent="-228600">
                  <a:buSzPct val="123000"/>
                  <a:buChar char="-"/>
                  <a:defRPr sz="1800"/>
                </a:pPr>
                <a:r>
                  <a:t>step 3: looking for solutions in the 2 limits: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and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endParaRPr/>
              </a:p>
            </p:txBody>
          </p:sp>
        </mc:Choice>
        <mc:Fallback>
          <p:sp>
            <p:nvSpPr>
              <p:cNvPr id="1066" name="The two dimensional quasi-geostrophic equation for the streamfunction   is:…"/>
              <p:cNvSpPr txBox="1">
                <a:spLocks noRot="1" noChangeAspect="1" noMove="1" noResize="1" noEditPoints="1" noAdjustHandles="1" noChangeArrowheads="1" noChangeShapeType="1" noTextEdit="1"/>
              </p:cNvSpPr>
              <p:nvPr/>
            </p:nvSpPr>
            <p:spPr>
              <a:xfrm>
                <a:off x="207157" y="873376"/>
                <a:ext cx="9636863" cy="4620278"/>
              </a:xfrm>
              <a:prstGeom prst="rect">
                <a:avLst/>
              </a:prstGeom>
              <a:blipFill>
                <a:blip r:embed="rId3"/>
                <a:stretch>
                  <a:fillRect l="-1184" r="-6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68" name="Stability of waves on a  -plane, for   and"/>
              <p:cNvSpPr txBox="1"/>
              <p:nvPr/>
            </p:nvSpPr>
            <p:spPr>
              <a:xfrm>
                <a:off x="-21856" y="197390"/>
                <a:ext cx="13048512" cy="532740"/>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defTabSz="587022">
                  <a:lnSpc>
                    <a:spcPct val="100000"/>
                  </a:lnSpc>
                  <a:spcBef>
                    <a:spcPts val="0"/>
                  </a:spcBef>
                  <a:defRPr sz="2400">
                    <a:solidFill>
                      <a:srgbClr val="FFFFFF"/>
                    </a:solidFill>
                  </a:defRPr>
                </a:pPr>
                <a:r>
                  <a:t>Stability of waves on a </a:t>
                </a:r>
                <a14:m>
                  <m:oMath xmlns:m="http://schemas.openxmlformats.org/officeDocument/2006/math">
                    <m:r>
                      <a:rPr sz="2850" i="1">
                        <a:solidFill>
                          <a:srgbClr val="FEFFFE"/>
                        </a:solidFill>
                        <a:latin typeface="Cambria Math" panose="02040503050406030204" pitchFamily="18" charset="0"/>
                      </a:rPr>
                      <m:t>𝛽</m:t>
                    </m:r>
                  </m:oMath>
                </a14:m>
                <a:r>
                  <a:t>-plane, for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&gt;&gt;1</m:t>
                    </m:r>
                  </m:oMath>
                </a14:m>
                <a:r>
                  <a:t> and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&lt;&lt;1</m:t>
                    </m:r>
                  </m:oMath>
                </a14:m>
                <a:endParaRPr/>
              </a:p>
            </p:txBody>
          </p:sp>
        </mc:Choice>
        <mc:Fallback>
          <p:sp>
            <p:nvSpPr>
              <p:cNvPr id="1068" name="Stability of waves on a  -plane, for   and"/>
              <p:cNvSpPr txBox="1">
                <a:spLocks noRot="1" noChangeAspect="1" noMove="1" noResize="1" noEditPoints="1" noAdjustHandles="1" noChangeArrowheads="1" noChangeShapeType="1" noTextEdit="1"/>
              </p:cNvSpPr>
              <p:nvPr/>
            </p:nvSpPr>
            <p:spPr>
              <a:xfrm>
                <a:off x="-21856" y="197390"/>
                <a:ext cx="13048512" cy="532740"/>
              </a:xfrm>
              <a:prstGeom prst="rect">
                <a:avLst/>
              </a:prstGeom>
              <a:blipFill>
                <a:blip r:embed="rId2"/>
                <a:stretch>
                  <a:fillRect b="-23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69" name="Gill (1974)"/>
          <p:cNvSpPr txBox="1"/>
          <p:nvPr/>
        </p:nvSpPr>
        <p:spPr>
          <a:xfrm>
            <a:off x="10362830" y="1098085"/>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mc:AlternateContent xmlns:mc="http://schemas.openxmlformats.org/markup-compatibility/2006">
        <mc:Choice xmlns:a14="http://schemas.microsoft.com/office/drawing/2010/main" Requires="a14">
          <p:sp>
            <p:nvSpPr>
              <p:cNvPr id="1070" name="The two dimensional quasi-geostrophic equation for the streamfunction   is:…"/>
              <p:cNvSpPr txBox="1"/>
              <p:nvPr/>
            </p:nvSpPr>
            <p:spPr>
              <a:xfrm>
                <a:off x="207157" y="873376"/>
                <a:ext cx="9636863" cy="4620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r>
                  <a:t>A primary wave is given by: </a:t>
                </a:r>
                <a14:m>
                  <m:oMath xmlns:m="http://schemas.openxmlformats.org/officeDocument/2006/math">
                    <m:r>
                      <m:rPr>
                        <m:sty m:val="p"/>
                      </m:rPr>
                      <a:rPr sz="2150" i="1">
                        <a:solidFill>
                          <a:srgbClr val="000000"/>
                        </a:solidFill>
                        <a:latin typeface="Cambria Math" panose="02040503050406030204" pitchFamily="18" charset="0"/>
                      </a:rPr>
                      <m:t>Ψ</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𝜅</m:t>
                        </m:r>
                      </m:den>
                    </m:f>
                    <m:r>
                      <m:rPr>
                        <m:sty m:val="p"/>
                      </m:rPr>
                      <a:rPr sz="2150" i="1">
                        <a:solidFill>
                          <a:srgbClr val="000000"/>
                        </a:solidFill>
                        <a:latin typeface="Cambria Math" panose="02040503050406030204" pitchFamily="18" charset="0"/>
                      </a:rPr>
                      <m:t>sin</m:t>
                    </m:r>
                    <m:r>
                      <a:rPr sz="2150" i="1">
                        <a:solidFill>
                          <a:srgbClr val="000000"/>
                        </a:solidFill>
                        <a:latin typeface="Cambria Math" panose="02040503050406030204" pitchFamily="18" charset="0"/>
                      </a:rPr>
                      <m:t>𝜃</m:t>
                    </m:r>
                  </m:oMath>
                </a14:m>
                <a:r>
                  <a:t>, with </a:t>
                </a:r>
                <a14:m>
                  <m:oMath xmlns:m="http://schemas.openxmlformats.org/officeDocument/2006/math">
                    <m:r>
                      <a:rPr sz="2150" i="1">
                        <a:solidFill>
                          <a:srgbClr val="000000"/>
                        </a:solidFill>
                        <a:latin typeface="Cambria Math" panose="02040503050406030204" pitchFamily="18" charset="0"/>
                      </a:rPr>
                      <m:t>𝜃</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𝑘𝑥</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𝑙𝑦</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𝜔</m:t>
                    </m:r>
                    <m:r>
                      <a:rPr sz="2150" i="1">
                        <a:solidFill>
                          <a:srgbClr val="000000"/>
                        </a:solidFill>
                        <a:latin typeface="Cambria Math" panose="02040503050406030204" pitchFamily="18" charset="0"/>
                      </a:rPr>
                      <m:t>𝑡</m:t>
                    </m:r>
                  </m:oMath>
                </a14:m>
                <a:r>
                  <a:t>.</a:t>
                </a:r>
              </a:p>
              <a:p>
                <a:pPr marL="228600" indent="-228600">
                  <a:buSzPct val="123000"/>
                  <a:buChar char="-"/>
                  <a:defRPr sz="1800"/>
                </a:pPr>
                <a:r>
                  <a:t>step 1: equation for a perturbation </a:t>
                </a:r>
                <a14:m>
                  <m:oMath xmlns:m="http://schemas.openxmlformats.org/officeDocument/2006/math">
                    <m:r>
                      <a:rPr sz="2150" i="1">
                        <a:solidFill>
                          <a:srgbClr val="000000"/>
                        </a:solidFill>
                        <a:latin typeface="Cambria Math" panose="02040503050406030204" pitchFamily="18" charset="0"/>
                      </a:rPr>
                      <m:t>𝜓</m:t>
                    </m:r>
                  </m:oMath>
                </a14:m>
                <a:r>
                  <a:t> linearized around the primary wave</a:t>
                </a:r>
              </a:p>
              <a:p>
                <a:pPr marL="228600" indent="-228600">
                  <a:buSzPct val="123000"/>
                  <a:buChar char="-"/>
                  <a:defRPr sz="1800"/>
                </a:pPr>
                <a:r>
                  <a:t>step 2: Fourier transform of the perturbation and truncation to 3 waves for the perturbation.</a:t>
                </a:r>
              </a:p>
              <a:p>
                <a:pPr marL="228600" indent="-228600">
                  <a:buSzPct val="123000"/>
                  <a:buChar char="-"/>
                  <a:defRPr sz="1800"/>
                </a:pPr>
                <a:r>
                  <a:t>step 3: looking for solutions in the 2 limits: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and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endParaRPr/>
              </a:p>
            </p:txBody>
          </p:sp>
        </mc:Choice>
        <mc:Fallback>
          <p:sp>
            <p:nvSpPr>
              <p:cNvPr id="1070" name="The two dimensional quasi-geostrophic equation for the streamfunction   is:…"/>
              <p:cNvSpPr txBox="1">
                <a:spLocks noRot="1" noChangeAspect="1" noMove="1" noResize="1" noEditPoints="1" noAdjustHandles="1" noChangeArrowheads="1" noChangeShapeType="1" noTextEdit="1"/>
              </p:cNvSpPr>
              <p:nvPr/>
            </p:nvSpPr>
            <p:spPr>
              <a:xfrm>
                <a:off x="207157" y="873376"/>
                <a:ext cx="9636863" cy="4620278"/>
              </a:xfrm>
              <a:prstGeom prst="rect">
                <a:avLst/>
              </a:prstGeom>
              <a:blipFill>
                <a:blip r:embed="rId3"/>
                <a:stretch>
                  <a:fillRect l="-1184" r="-6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71" name="for  , no  -effect.  Similar to the destabilization of a parallel flow  with a sinusoidal velocity distribution"/>
              <p:cNvSpPr txBox="1"/>
              <p:nvPr/>
            </p:nvSpPr>
            <p:spPr>
              <a:xfrm>
                <a:off x="230377" y="6069369"/>
                <a:ext cx="4787571" cy="9241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m:t>
                    </m:r>
                  </m:oMath>
                </a14:m>
                <a:r>
                  <a:t> for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no </a:t>
                </a:r>
                <a14:m>
                  <m:oMath xmlns:m="http://schemas.openxmlformats.org/officeDocument/2006/math">
                    <m:r>
                      <a:rPr sz="2150" i="1">
                        <a:solidFill>
                          <a:srgbClr val="000000"/>
                        </a:solidFill>
                        <a:latin typeface="Cambria Math" panose="02040503050406030204" pitchFamily="18" charset="0"/>
                      </a:rPr>
                      <m:t>𝛽</m:t>
                    </m:r>
                  </m:oMath>
                </a14:m>
                <a:r>
                  <a:t>-effect. </a:t>
                </a:r>
                <a:br/>
                <a:r>
                  <a:t>Similar to the destabilization of a parallel flow </a:t>
                </a:r>
                <a:br/>
                <a:r>
                  <a:t>with a sinusoidal velocity distribution</a:t>
                </a:r>
              </a:p>
            </p:txBody>
          </p:sp>
        </mc:Choice>
        <mc:Fallback>
          <p:sp>
            <p:nvSpPr>
              <p:cNvPr id="1071" name="for  , no  -effect.  Similar to the destabilization of a parallel flow  with a sinusoidal velocity distribution"/>
              <p:cNvSpPr txBox="1">
                <a:spLocks noRot="1" noChangeAspect="1" noMove="1" noResize="1" noEditPoints="1" noAdjustHandles="1" noChangeArrowheads="1" noChangeShapeType="1" noTextEdit="1"/>
              </p:cNvSpPr>
              <p:nvPr/>
            </p:nvSpPr>
            <p:spPr>
              <a:xfrm>
                <a:off x="230377" y="6069369"/>
                <a:ext cx="4787571" cy="924119"/>
              </a:xfrm>
              <a:prstGeom prst="rect">
                <a:avLst/>
              </a:prstGeom>
              <a:blipFill>
                <a:blip r:embed="rId4"/>
                <a:stretch>
                  <a:fillRect l="-1852" t="-1370" r="-1323" b="-82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1072" name="Capture d’écran 2025-11-19 à 14.32.42.png" descr="Capture d’écran 2025-11-19 à 14.32.42.png"/>
          <p:cNvPicPr>
            <a:picLocks noChangeAspect="1"/>
          </p:cNvPicPr>
          <p:nvPr/>
        </p:nvPicPr>
        <p:blipFill>
          <a:blip r:embed="rId5"/>
          <a:stretch>
            <a:fillRect/>
          </a:stretch>
        </p:blipFill>
        <p:spPr>
          <a:xfrm rot="10800000" flipH="1">
            <a:off x="5974405" y="5951838"/>
            <a:ext cx="6449187" cy="3795099"/>
          </a:xfrm>
          <a:prstGeom prst="rect">
            <a:avLst/>
          </a:prstGeom>
          <a:ln w="12700">
            <a:miter lim="400000"/>
          </a:ln>
        </p:spPr>
      </p:pic>
      <mc:AlternateContent xmlns:mc="http://schemas.openxmlformats.org/markup-compatibility/2006">
        <mc:Choice xmlns:a14="http://schemas.microsoft.com/office/drawing/2010/main" Requires="a14">
          <p:sp>
            <p:nvSpPr>
              <p:cNvPr id="1073" name="Texte"/>
              <p:cNvSpPr txBox="1"/>
              <p:nvPr/>
            </p:nvSpPr>
            <p:spPr>
              <a:xfrm>
                <a:off x="9670468" y="7249948"/>
                <a:ext cx="293421" cy="478847"/>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100">
                    <a:solidFill>
                      <a:schemeClr val="accent5">
                        <a:hueOff val="-82419"/>
                        <a:satOff val="-9513"/>
                        <a:lumOff val="-16343"/>
                      </a:schemeClr>
                    </a:solidFill>
                  </a:defRPr>
                </a:lvl1pPr>
              </a:lstStyle>
              <a:p>
                <a:pPr/>
                <a14:m>
                  <m:oMathPara xmlns:m="http://schemas.openxmlformats.org/officeDocument/2006/math">
                    <m:oMathParaPr>
                      <m:jc m:val="left"/>
                    </m:oMathParaPr>
                    <m:oMath xmlns:m="http://schemas.openxmlformats.org/officeDocument/2006/math">
                      <m:r>
                        <a:rPr sz="2500" i="1">
                          <a:solidFill>
                            <a:srgbClr val="ED220B"/>
                          </a:solidFill>
                          <a:latin typeface="Cambria Math" panose="02040503050406030204" pitchFamily="18" charset="0"/>
                        </a:rPr>
                        <m:t>𝐩</m:t>
                      </m:r>
                    </m:oMath>
                  </m:oMathPara>
                </a14:m>
                <a:endParaRPr>
                  <a:solidFill>
                    <a:srgbClr val="EE220C"/>
                  </a:solidFill>
                </a:endParaRPr>
              </a:p>
            </p:txBody>
          </p:sp>
        </mc:Choice>
        <mc:Fallback>
          <p:sp>
            <p:nvSpPr>
              <p:cNvPr id="1073" name="Texte"/>
              <p:cNvSpPr txBox="1">
                <a:spLocks noRot="1" noChangeAspect="1" noMove="1" noResize="1" noEditPoints="1" noAdjustHandles="1" noChangeArrowheads="1" noChangeShapeType="1" noTextEdit="1"/>
              </p:cNvSpPr>
              <p:nvPr/>
            </p:nvSpPr>
            <p:spPr>
              <a:xfrm>
                <a:off x="9670468" y="7249948"/>
                <a:ext cx="293421" cy="478847"/>
              </a:xfrm>
              <a:prstGeom prst="rect">
                <a:avLst/>
              </a:prstGeom>
              <a:blipFill>
                <a:blip r:embed="rId6"/>
                <a:stretch>
                  <a:fillRect l="-20833" r="-20833" b="-769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74" name="Texte"/>
              <p:cNvSpPr txBox="1"/>
              <p:nvPr/>
            </p:nvSpPr>
            <p:spPr>
              <a:xfrm>
                <a:off x="8613103" y="8648399"/>
                <a:ext cx="293421" cy="478847"/>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100">
                    <a:solidFill>
                      <a:schemeClr val="accent2">
                        <a:hueOff val="-202083"/>
                        <a:satOff val="17755"/>
                        <a:lumOff val="-16089"/>
                      </a:schemeClr>
                    </a:solidFill>
                  </a:defRPr>
                </a:lvl1pPr>
              </a:lstStyle>
              <a:p>
                <a:pPr/>
                <a14:m>
                  <m:oMathPara xmlns:m="http://schemas.openxmlformats.org/officeDocument/2006/math">
                    <m:oMathParaPr>
                      <m:jc m:val="left"/>
                    </m:oMathParaPr>
                    <m:oMath xmlns:m="http://schemas.openxmlformats.org/officeDocument/2006/math">
                      <m:r>
                        <a:rPr sz="2500" i="1">
                          <a:solidFill>
                            <a:srgbClr val="00AB8E"/>
                          </a:solidFill>
                          <a:latin typeface="Cambria Math" panose="02040503050406030204" pitchFamily="18" charset="0"/>
                        </a:rPr>
                        <m:t>𝐪</m:t>
                      </m:r>
                    </m:oMath>
                  </m:oMathPara>
                </a14:m>
                <a:endParaRPr>
                  <a:solidFill>
                    <a:srgbClr val="00AB8E"/>
                  </a:solidFill>
                </a:endParaRPr>
              </a:p>
            </p:txBody>
          </p:sp>
        </mc:Choice>
        <mc:Fallback>
          <p:sp>
            <p:nvSpPr>
              <p:cNvPr id="1074" name="Texte"/>
              <p:cNvSpPr txBox="1">
                <a:spLocks noRot="1" noChangeAspect="1" noMove="1" noResize="1" noEditPoints="1" noAdjustHandles="1" noChangeArrowheads="1" noChangeShapeType="1" noTextEdit="1"/>
              </p:cNvSpPr>
              <p:nvPr/>
            </p:nvSpPr>
            <p:spPr>
              <a:xfrm>
                <a:off x="8613103" y="8648399"/>
                <a:ext cx="293421" cy="478847"/>
              </a:xfrm>
              <a:prstGeom prst="rect">
                <a:avLst/>
              </a:prstGeom>
              <a:blipFill>
                <a:blip r:embed="rId7"/>
                <a:stretch>
                  <a:fillRect l="-20833" r="-20833" b="-526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75" name="Texte"/>
              <p:cNvSpPr txBox="1"/>
              <p:nvPr/>
            </p:nvSpPr>
            <p:spPr>
              <a:xfrm>
                <a:off x="7050640" y="8687786"/>
                <a:ext cx="457287" cy="400073"/>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𝐤</m:t>
                          </m:r>
                        </m:e>
                        <m:sub>
                          <m:r>
                            <a:rPr sz="1900" i="1">
                              <a:solidFill>
                                <a:srgbClr val="000000"/>
                              </a:solidFill>
                              <a:latin typeface="Cambria Math" panose="02040503050406030204" pitchFamily="18" charset="0"/>
                            </a:rPr>
                            <m:t>−</m:t>
                          </m:r>
                          <m:r>
                            <a:rPr sz="1900" i="1">
                              <a:solidFill>
                                <a:srgbClr val="000000"/>
                              </a:solidFill>
                              <a:latin typeface="Cambria Math" panose="02040503050406030204" pitchFamily="18" charset="0"/>
                            </a:rPr>
                            <m:t>𝟏</m:t>
                          </m:r>
                        </m:sub>
                      </m:sSub>
                    </m:oMath>
                  </m:oMathPara>
                </a14:m>
                <a:endParaRPr/>
              </a:p>
            </p:txBody>
          </p:sp>
        </mc:Choice>
        <mc:Fallback>
          <p:sp>
            <p:nvSpPr>
              <p:cNvPr id="1075" name="Texte"/>
              <p:cNvSpPr txBox="1">
                <a:spLocks noRot="1" noChangeAspect="1" noMove="1" noResize="1" noEditPoints="1" noAdjustHandles="1" noChangeArrowheads="1" noChangeShapeType="1" noTextEdit="1"/>
              </p:cNvSpPr>
              <p:nvPr/>
            </p:nvSpPr>
            <p:spPr>
              <a:xfrm>
                <a:off x="7050640" y="8687786"/>
                <a:ext cx="457287" cy="400073"/>
              </a:xfrm>
              <a:prstGeom prst="rect">
                <a:avLst/>
              </a:prstGeom>
              <a:blipFill>
                <a:blip r:embed="rId8"/>
                <a:stretch>
                  <a:fillRect l="-8108" r="-810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76" name="Texte"/>
              <p:cNvSpPr txBox="1"/>
              <p:nvPr/>
            </p:nvSpPr>
            <p:spPr>
              <a:xfrm>
                <a:off x="10061516" y="8687786"/>
                <a:ext cx="337909" cy="400073"/>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𝐤</m:t>
                          </m:r>
                        </m:e>
                        <m:sub>
                          <m:r>
                            <a:rPr sz="1900" i="1">
                              <a:solidFill>
                                <a:srgbClr val="000000"/>
                              </a:solidFill>
                              <a:latin typeface="Cambria Math" panose="02040503050406030204" pitchFamily="18" charset="0"/>
                            </a:rPr>
                            <m:t>𝟏</m:t>
                          </m:r>
                        </m:sub>
                      </m:sSub>
                    </m:oMath>
                  </m:oMathPara>
                </a14:m>
                <a:endParaRPr/>
              </a:p>
            </p:txBody>
          </p:sp>
        </mc:Choice>
        <mc:Fallback>
          <p:sp>
            <p:nvSpPr>
              <p:cNvPr id="1076" name="Texte"/>
              <p:cNvSpPr txBox="1">
                <a:spLocks noRot="1" noChangeAspect="1" noMove="1" noResize="1" noEditPoints="1" noAdjustHandles="1" noChangeArrowheads="1" noChangeShapeType="1" noTextEdit="1"/>
              </p:cNvSpPr>
              <p:nvPr/>
            </p:nvSpPr>
            <p:spPr>
              <a:xfrm>
                <a:off x="10061516" y="8687786"/>
                <a:ext cx="337909" cy="400073"/>
              </a:xfrm>
              <a:prstGeom prst="rect">
                <a:avLst/>
              </a:prstGeom>
              <a:blipFill>
                <a:blip r:embed="rId9"/>
                <a:stretch>
                  <a:fillRect l="-11111" r="-111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77" name="Texte"/>
              <p:cNvSpPr txBox="1"/>
              <p:nvPr/>
            </p:nvSpPr>
            <p:spPr>
              <a:xfrm>
                <a:off x="11648766" y="8687786"/>
                <a:ext cx="337910" cy="400073"/>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𝐤</m:t>
                          </m:r>
                        </m:e>
                        <m:sub>
                          <m:r>
                            <a:rPr sz="1900" i="1">
                              <a:solidFill>
                                <a:srgbClr val="000000"/>
                              </a:solidFill>
                              <a:latin typeface="Cambria Math" panose="02040503050406030204" pitchFamily="18" charset="0"/>
                            </a:rPr>
                            <m:t>𝟐</m:t>
                          </m:r>
                        </m:sub>
                      </m:sSub>
                    </m:oMath>
                  </m:oMathPara>
                </a14:m>
                <a:endParaRPr/>
              </a:p>
            </p:txBody>
          </p:sp>
        </mc:Choice>
        <mc:Fallback>
          <p:sp>
            <p:nvSpPr>
              <p:cNvPr id="1077" name="Texte"/>
              <p:cNvSpPr txBox="1">
                <a:spLocks noRot="1" noChangeAspect="1" noMove="1" noResize="1" noEditPoints="1" noAdjustHandles="1" noChangeArrowheads="1" noChangeShapeType="1" noTextEdit="1"/>
              </p:cNvSpPr>
              <p:nvPr/>
            </p:nvSpPr>
            <p:spPr>
              <a:xfrm>
                <a:off x="11648766" y="8687786"/>
                <a:ext cx="337910" cy="400073"/>
              </a:xfrm>
              <a:prstGeom prst="rect">
                <a:avLst/>
              </a:prstGeom>
              <a:blipFill>
                <a:blip r:embed="rId10"/>
                <a:stretch>
                  <a:fillRect l="-11111" r="-111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78" name="Rectangle"/>
          <p:cNvSpPr/>
          <p:nvPr/>
        </p:nvSpPr>
        <p:spPr>
          <a:xfrm>
            <a:off x="10291354" y="7509596"/>
            <a:ext cx="473436" cy="614776"/>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79" name="Ligne"/>
          <p:cNvSpPr/>
          <p:nvPr/>
        </p:nvSpPr>
        <p:spPr>
          <a:xfrm flipH="1">
            <a:off x="9190231" y="5645881"/>
            <a:ext cx="651357" cy="1043170"/>
          </a:xfrm>
          <a:prstGeom prst="line">
            <a:avLst/>
          </a:prstGeom>
          <a:ln w="25400">
            <a:solidFill>
              <a:srgbClr val="000000"/>
            </a:solidFill>
            <a:miter lim="400000"/>
            <a:tailEnd type="triangle"/>
          </a:ln>
        </p:spPr>
        <p:txBody>
          <a:bodyPr lIns="50800" tIns="50800" rIns="50800" bIns="50800" anchor="ctr"/>
          <a:lstStyle/>
          <a:p>
            <a:endParaRPr/>
          </a:p>
        </p:txBody>
      </p:sp>
      <p:sp>
        <p:nvSpPr>
          <p:cNvPr id="1080" name="unstable wavenumbers"/>
          <p:cNvSpPr txBox="1"/>
          <p:nvPr/>
        </p:nvSpPr>
        <p:spPr>
          <a:xfrm>
            <a:off x="9932527" y="5455854"/>
            <a:ext cx="248122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unstable wavenumbers</a:t>
            </a:r>
          </a:p>
        </p:txBody>
      </p:sp>
      <p:sp>
        <p:nvSpPr>
          <p:cNvPr id="1081" name="Ligne"/>
          <p:cNvSpPr/>
          <p:nvPr/>
        </p:nvSpPr>
        <p:spPr>
          <a:xfrm>
            <a:off x="8671559" y="7758611"/>
            <a:ext cx="1526883" cy="1"/>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1082" name="Ligne"/>
          <p:cNvSpPr/>
          <p:nvPr/>
        </p:nvSpPr>
        <p:spPr>
          <a:xfrm>
            <a:off x="8671559" y="7715794"/>
            <a:ext cx="1" cy="924119"/>
          </a:xfrm>
          <a:prstGeom prst="line">
            <a:avLst/>
          </a:prstGeom>
          <a:ln w="50800">
            <a:solidFill>
              <a:schemeClr val="accent2">
                <a:hueOff val="-202083"/>
                <a:satOff val="17755"/>
                <a:lumOff val="-16089"/>
              </a:schemeClr>
            </a:solidFill>
            <a:miter lim="400000"/>
            <a:tailEnd type="triangle"/>
          </a:ln>
        </p:spPr>
        <p:txBody>
          <a:bodyPr lIns="50800" tIns="50800" rIns="50800" bIns="50800" anchor="ctr"/>
          <a:lstStyle/>
          <a:p>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84" name="Stability of waves on a  -plane, for   and"/>
              <p:cNvSpPr txBox="1"/>
              <p:nvPr/>
            </p:nvSpPr>
            <p:spPr>
              <a:xfrm>
                <a:off x="-21856" y="197390"/>
                <a:ext cx="13048512" cy="532740"/>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defTabSz="587022">
                  <a:lnSpc>
                    <a:spcPct val="100000"/>
                  </a:lnSpc>
                  <a:spcBef>
                    <a:spcPts val="0"/>
                  </a:spcBef>
                  <a:defRPr sz="2400">
                    <a:solidFill>
                      <a:srgbClr val="FFFFFF"/>
                    </a:solidFill>
                  </a:defRPr>
                </a:pPr>
                <a:r>
                  <a:t>Stability of waves on a </a:t>
                </a:r>
                <a14:m>
                  <m:oMath xmlns:m="http://schemas.openxmlformats.org/officeDocument/2006/math">
                    <m:r>
                      <a:rPr sz="2850" i="1">
                        <a:solidFill>
                          <a:srgbClr val="FEFFFE"/>
                        </a:solidFill>
                        <a:latin typeface="Cambria Math" panose="02040503050406030204" pitchFamily="18" charset="0"/>
                      </a:rPr>
                      <m:t>𝛽</m:t>
                    </m:r>
                  </m:oMath>
                </a14:m>
                <a:r>
                  <a:t>-plane, for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&gt;&gt;1</m:t>
                    </m:r>
                  </m:oMath>
                </a14:m>
                <a:r>
                  <a:t> and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&lt;&lt;1</m:t>
                    </m:r>
                  </m:oMath>
                </a14:m>
                <a:endParaRPr/>
              </a:p>
            </p:txBody>
          </p:sp>
        </mc:Choice>
        <mc:Fallback>
          <p:sp>
            <p:nvSpPr>
              <p:cNvPr id="1084" name="Stability of waves on a  -plane, for   and"/>
              <p:cNvSpPr txBox="1">
                <a:spLocks noRot="1" noChangeAspect="1" noMove="1" noResize="1" noEditPoints="1" noAdjustHandles="1" noChangeArrowheads="1" noChangeShapeType="1" noTextEdit="1"/>
              </p:cNvSpPr>
              <p:nvPr/>
            </p:nvSpPr>
            <p:spPr>
              <a:xfrm>
                <a:off x="-21856" y="197390"/>
                <a:ext cx="13048512" cy="532740"/>
              </a:xfrm>
              <a:prstGeom prst="rect">
                <a:avLst/>
              </a:prstGeom>
              <a:blipFill>
                <a:blip r:embed="rId2"/>
                <a:stretch>
                  <a:fillRect b="-23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1085" name="Capture d’écran 2025-11-19 à 14.33.11.png" descr="Capture d’écran 2025-11-19 à 14.33.11.png"/>
          <p:cNvPicPr>
            <a:picLocks noChangeAspect="1"/>
          </p:cNvPicPr>
          <p:nvPr/>
        </p:nvPicPr>
        <p:blipFill>
          <a:blip r:embed="rId3"/>
          <a:stretch>
            <a:fillRect/>
          </a:stretch>
        </p:blipFill>
        <p:spPr>
          <a:xfrm>
            <a:off x="7477414" y="5803027"/>
            <a:ext cx="4514129" cy="3825534"/>
          </a:xfrm>
          <a:prstGeom prst="rect">
            <a:avLst/>
          </a:prstGeom>
          <a:ln w="12700">
            <a:miter lim="400000"/>
          </a:ln>
        </p:spPr>
      </p:pic>
      <p:sp>
        <p:nvSpPr>
          <p:cNvPr id="1086" name="Gill (1974)"/>
          <p:cNvSpPr txBox="1"/>
          <p:nvPr/>
        </p:nvSpPr>
        <p:spPr>
          <a:xfrm>
            <a:off x="10362830" y="1098085"/>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mc:AlternateContent xmlns:mc="http://schemas.openxmlformats.org/markup-compatibility/2006">
        <mc:Choice xmlns:a14="http://schemas.microsoft.com/office/drawing/2010/main" Requires="a14">
          <p:sp>
            <p:nvSpPr>
              <p:cNvPr id="1087" name="The two dimensional quasi-geostrophic equation for the streamfunction   is:…"/>
              <p:cNvSpPr txBox="1"/>
              <p:nvPr/>
            </p:nvSpPr>
            <p:spPr>
              <a:xfrm>
                <a:off x="207157" y="873376"/>
                <a:ext cx="9636863" cy="4620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r>
                  <a:t>A primary wave is given by: </a:t>
                </a:r>
                <a14:m>
                  <m:oMath xmlns:m="http://schemas.openxmlformats.org/officeDocument/2006/math">
                    <m:r>
                      <m:rPr>
                        <m:sty m:val="p"/>
                      </m:rPr>
                      <a:rPr sz="2150" i="1">
                        <a:solidFill>
                          <a:srgbClr val="000000"/>
                        </a:solidFill>
                        <a:latin typeface="Cambria Math" panose="02040503050406030204" pitchFamily="18" charset="0"/>
                      </a:rPr>
                      <m:t>Ψ</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𝜅</m:t>
                        </m:r>
                      </m:den>
                    </m:f>
                    <m:r>
                      <m:rPr>
                        <m:sty m:val="p"/>
                      </m:rPr>
                      <a:rPr sz="2150" i="1">
                        <a:solidFill>
                          <a:srgbClr val="000000"/>
                        </a:solidFill>
                        <a:latin typeface="Cambria Math" panose="02040503050406030204" pitchFamily="18" charset="0"/>
                      </a:rPr>
                      <m:t>sin</m:t>
                    </m:r>
                    <m:r>
                      <a:rPr sz="2150" i="1">
                        <a:solidFill>
                          <a:srgbClr val="000000"/>
                        </a:solidFill>
                        <a:latin typeface="Cambria Math" panose="02040503050406030204" pitchFamily="18" charset="0"/>
                      </a:rPr>
                      <m:t>𝜃</m:t>
                    </m:r>
                  </m:oMath>
                </a14:m>
                <a:r>
                  <a:t>, with </a:t>
                </a:r>
                <a14:m>
                  <m:oMath xmlns:m="http://schemas.openxmlformats.org/officeDocument/2006/math">
                    <m:r>
                      <a:rPr sz="2150" i="1">
                        <a:solidFill>
                          <a:srgbClr val="000000"/>
                        </a:solidFill>
                        <a:latin typeface="Cambria Math" panose="02040503050406030204" pitchFamily="18" charset="0"/>
                      </a:rPr>
                      <m:t>𝜃</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𝑘𝑥</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𝑙𝑦</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𝜔</m:t>
                    </m:r>
                    <m:r>
                      <a:rPr sz="2150" i="1">
                        <a:solidFill>
                          <a:srgbClr val="000000"/>
                        </a:solidFill>
                        <a:latin typeface="Cambria Math" panose="02040503050406030204" pitchFamily="18" charset="0"/>
                      </a:rPr>
                      <m:t>𝑡</m:t>
                    </m:r>
                  </m:oMath>
                </a14:m>
                <a:r>
                  <a:t>.</a:t>
                </a:r>
              </a:p>
              <a:p>
                <a:pPr marL="228600" indent="-228600">
                  <a:buSzPct val="123000"/>
                  <a:buChar char="-"/>
                  <a:defRPr sz="1800"/>
                </a:pPr>
                <a:r>
                  <a:t>step 1: equation for a perturbation </a:t>
                </a:r>
                <a14:m>
                  <m:oMath xmlns:m="http://schemas.openxmlformats.org/officeDocument/2006/math">
                    <m:r>
                      <a:rPr sz="2150" i="1">
                        <a:solidFill>
                          <a:srgbClr val="000000"/>
                        </a:solidFill>
                        <a:latin typeface="Cambria Math" panose="02040503050406030204" pitchFamily="18" charset="0"/>
                      </a:rPr>
                      <m:t>𝜓</m:t>
                    </m:r>
                  </m:oMath>
                </a14:m>
                <a:r>
                  <a:t> linearized around the primary wave</a:t>
                </a:r>
              </a:p>
              <a:p>
                <a:pPr marL="228600" indent="-228600">
                  <a:buSzPct val="123000"/>
                  <a:buChar char="-"/>
                  <a:defRPr sz="1800"/>
                </a:pPr>
                <a:r>
                  <a:t>step 2: Fourier transform of the perturbation and truncation to 3 waves for the perturbation.</a:t>
                </a:r>
              </a:p>
              <a:p>
                <a:pPr marL="228600" indent="-228600">
                  <a:buSzPct val="123000"/>
                  <a:buChar char="-"/>
                  <a:defRPr sz="1800"/>
                </a:pPr>
                <a:r>
                  <a:t>step 3: looking for solutions in the 2 limits: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and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endParaRPr/>
              </a:p>
            </p:txBody>
          </p:sp>
        </mc:Choice>
        <mc:Fallback>
          <p:sp>
            <p:nvSpPr>
              <p:cNvPr id="1087" name="The two dimensional quasi-geostrophic equation for the streamfunction   is:…"/>
              <p:cNvSpPr txBox="1">
                <a:spLocks noRot="1" noChangeAspect="1" noMove="1" noResize="1" noEditPoints="1" noAdjustHandles="1" noChangeArrowheads="1" noChangeShapeType="1" noTextEdit="1"/>
              </p:cNvSpPr>
              <p:nvPr/>
            </p:nvSpPr>
            <p:spPr>
              <a:xfrm>
                <a:off x="207157" y="873376"/>
                <a:ext cx="9636863" cy="4620278"/>
              </a:xfrm>
              <a:prstGeom prst="rect">
                <a:avLst/>
              </a:prstGeom>
              <a:blipFill>
                <a:blip r:embed="rId4"/>
                <a:stretch>
                  <a:fillRect l="-1184" r="-6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88" name="for  , no  -effect.  Similar to the destabilization of a parallel flow  with a sinusoidal velocity distribution"/>
              <p:cNvSpPr txBox="1"/>
              <p:nvPr/>
            </p:nvSpPr>
            <p:spPr>
              <a:xfrm>
                <a:off x="230377" y="6069369"/>
                <a:ext cx="4787571" cy="9241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m:t>
                    </m:r>
                  </m:oMath>
                </a14:m>
                <a:r>
                  <a:t> for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no </a:t>
                </a:r>
                <a14:m>
                  <m:oMath xmlns:m="http://schemas.openxmlformats.org/officeDocument/2006/math">
                    <m:r>
                      <a:rPr sz="2150" i="1">
                        <a:solidFill>
                          <a:srgbClr val="000000"/>
                        </a:solidFill>
                        <a:latin typeface="Cambria Math" panose="02040503050406030204" pitchFamily="18" charset="0"/>
                      </a:rPr>
                      <m:t>𝛽</m:t>
                    </m:r>
                  </m:oMath>
                </a14:m>
                <a:r>
                  <a:t>-effect. </a:t>
                </a:r>
                <a:br/>
                <a:r>
                  <a:t>Similar to the destabilization of a parallel flow </a:t>
                </a:r>
                <a:br/>
                <a:r>
                  <a:t>with a sinusoidal velocity distribution</a:t>
                </a:r>
              </a:p>
            </p:txBody>
          </p:sp>
        </mc:Choice>
        <mc:Fallback>
          <p:sp>
            <p:nvSpPr>
              <p:cNvPr id="1088" name="for  , no  -effect.  Similar to the destabilization of a parallel flow  with a sinusoidal velocity distribution"/>
              <p:cNvSpPr txBox="1">
                <a:spLocks noRot="1" noChangeAspect="1" noMove="1" noResize="1" noEditPoints="1" noAdjustHandles="1" noChangeArrowheads="1" noChangeShapeType="1" noTextEdit="1"/>
              </p:cNvSpPr>
              <p:nvPr/>
            </p:nvSpPr>
            <p:spPr>
              <a:xfrm>
                <a:off x="230377" y="6069369"/>
                <a:ext cx="4787571" cy="924119"/>
              </a:xfrm>
              <a:prstGeom prst="rect">
                <a:avLst/>
              </a:prstGeom>
              <a:blipFill>
                <a:blip r:embed="rId5"/>
                <a:stretch>
                  <a:fillRect l="-1852" t="-1370" r="-1323" b="-82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89" name="Ligne"/>
          <p:cNvSpPr/>
          <p:nvPr/>
        </p:nvSpPr>
        <p:spPr>
          <a:xfrm flipH="1">
            <a:off x="9344864" y="5458665"/>
            <a:ext cx="897250" cy="897251"/>
          </a:xfrm>
          <a:prstGeom prst="line">
            <a:avLst/>
          </a:prstGeom>
          <a:ln w="25400">
            <a:solidFill>
              <a:srgbClr val="000000"/>
            </a:solidFill>
            <a:miter lim="400000"/>
            <a:tailEnd type="triangle"/>
          </a:ln>
        </p:spPr>
        <p:txBody>
          <a:bodyPr lIns="50800" tIns="50800" rIns="50800" bIns="50800" anchor="ctr"/>
          <a:lstStyle/>
          <a:p>
            <a:endParaRPr/>
          </a:p>
        </p:txBody>
      </p:sp>
      <p:sp>
        <p:nvSpPr>
          <p:cNvPr id="1090" name="weakly unstable wavenumbers"/>
          <p:cNvSpPr txBox="1"/>
          <p:nvPr/>
        </p:nvSpPr>
        <p:spPr>
          <a:xfrm>
            <a:off x="10385373" y="5103381"/>
            <a:ext cx="1752677" cy="6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weakly unstable</a:t>
            </a:r>
            <a:br/>
            <a:r>
              <a:t>wavenumbers</a:t>
            </a:r>
          </a:p>
        </p:txBody>
      </p:sp>
      <mc:AlternateContent xmlns:mc="http://schemas.openxmlformats.org/markup-compatibility/2006">
        <mc:Choice xmlns:a14="http://schemas.microsoft.com/office/drawing/2010/main" Requires="a14">
          <p:sp>
            <p:nvSpPr>
              <p:cNvPr id="1091" name="for  , weak interactions of small amplitude waves. resonant manifold."/>
              <p:cNvSpPr txBox="1"/>
              <p:nvPr/>
            </p:nvSpPr>
            <p:spPr>
              <a:xfrm>
                <a:off x="212960" y="7569203"/>
                <a:ext cx="6376169" cy="67052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m:t>
                    </m:r>
                  </m:oMath>
                </a14:m>
                <a:r>
                  <a:t> for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 weak interactions of small amplitude waves.</a:t>
                </a:r>
                <a:br/>
                <a:r>
                  <a:t>resonant manifold.</a:t>
                </a:r>
              </a:p>
            </p:txBody>
          </p:sp>
        </mc:Choice>
        <mc:Fallback>
          <p:sp>
            <p:nvSpPr>
              <p:cNvPr id="1091" name="for  , weak interactions of small amplitude waves. resonant manifold."/>
              <p:cNvSpPr txBox="1">
                <a:spLocks noRot="1" noChangeAspect="1" noMove="1" noResize="1" noEditPoints="1" noAdjustHandles="1" noChangeArrowheads="1" noChangeShapeType="1" noTextEdit="1"/>
              </p:cNvSpPr>
              <p:nvPr/>
            </p:nvSpPr>
            <p:spPr>
              <a:xfrm>
                <a:off x="212960" y="7569203"/>
                <a:ext cx="6376169" cy="670528"/>
              </a:xfrm>
              <a:prstGeom prst="rect">
                <a:avLst/>
              </a:prstGeom>
              <a:blipFill>
                <a:blip r:embed="rId6"/>
                <a:stretch>
                  <a:fillRect l="-1392" t="-1887" r="-596" b="-1132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92" name="Texte"/>
              <p:cNvSpPr txBox="1"/>
              <p:nvPr/>
            </p:nvSpPr>
            <p:spPr>
              <a:xfrm>
                <a:off x="10907085" y="7249948"/>
                <a:ext cx="293421" cy="478847"/>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100">
                    <a:solidFill>
                      <a:schemeClr val="accent5">
                        <a:hueOff val="-82419"/>
                        <a:satOff val="-9513"/>
                        <a:lumOff val="-16343"/>
                      </a:schemeClr>
                    </a:solidFill>
                  </a:defRPr>
                </a:lvl1pPr>
              </a:lstStyle>
              <a:p>
                <a:pPr/>
                <a14:m>
                  <m:oMathPara xmlns:m="http://schemas.openxmlformats.org/officeDocument/2006/math">
                    <m:oMathParaPr>
                      <m:jc m:val="left"/>
                    </m:oMathParaPr>
                    <m:oMath xmlns:m="http://schemas.openxmlformats.org/officeDocument/2006/math">
                      <m:r>
                        <a:rPr sz="2500" i="1">
                          <a:solidFill>
                            <a:srgbClr val="ED220B"/>
                          </a:solidFill>
                          <a:latin typeface="Cambria Math" panose="02040503050406030204" pitchFamily="18" charset="0"/>
                        </a:rPr>
                        <m:t>𝐩</m:t>
                      </m:r>
                    </m:oMath>
                  </m:oMathPara>
                </a14:m>
                <a:endParaRPr>
                  <a:solidFill>
                    <a:srgbClr val="EE220C"/>
                  </a:solidFill>
                </a:endParaRPr>
              </a:p>
            </p:txBody>
          </p:sp>
        </mc:Choice>
        <mc:Fallback>
          <p:sp>
            <p:nvSpPr>
              <p:cNvPr id="1092" name="Texte"/>
              <p:cNvSpPr txBox="1">
                <a:spLocks noRot="1" noChangeAspect="1" noMove="1" noResize="1" noEditPoints="1" noAdjustHandles="1" noChangeArrowheads="1" noChangeShapeType="1" noTextEdit="1"/>
              </p:cNvSpPr>
              <p:nvPr/>
            </p:nvSpPr>
            <p:spPr>
              <a:xfrm>
                <a:off x="10907085" y="7249948"/>
                <a:ext cx="293421" cy="478847"/>
              </a:xfrm>
              <a:prstGeom prst="rect">
                <a:avLst/>
              </a:prstGeom>
              <a:blipFill>
                <a:blip r:embed="rId7"/>
                <a:stretch>
                  <a:fillRect l="-20833" r="-25000" b="-769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93" name="Texte"/>
              <p:cNvSpPr txBox="1"/>
              <p:nvPr/>
            </p:nvSpPr>
            <p:spPr>
              <a:xfrm>
                <a:off x="9989057" y="8431711"/>
                <a:ext cx="293421" cy="478847"/>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100">
                    <a:solidFill>
                      <a:schemeClr val="accent2">
                        <a:hueOff val="-202083"/>
                        <a:satOff val="17755"/>
                        <a:lumOff val="-16089"/>
                      </a:schemeClr>
                    </a:solidFill>
                  </a:defRPr>
                </a:lvl1pPr>
              </a:lstStyle>
              <a:p>
                <a:pPr/>
                <a14:m>
                  <m:oMathPara xmlns:m="http://schemas.openxmlformats.org/officeDocument/2006/math">
                    <m:oMathParaPr>
                      <m:jc m:val="left"/>
                    </m:oMathParaPr>
                    <m:oMath xmlns:m="http://schemas.openxmlformats.org/officeDocument/2006/math">
                      <m:r>
                        <a:rPr sz="2500" i="1">
                          <a:solidFill>
                            <a:srgbClr val="00AB8E"/>
                          </a:solidFill>
                          <a:latin typeface="Cambria Math" panose="02040503050406030204" pitchFamily="18" charset="0"/>
                        </a:rPr>
                        <m:t>𝐪</m:t>
                      </m:r>
                    </m:oMath>
                  </m:oMathPara>
                </a14:m>
                <a:endParaRPr>
                  <a:solidFill>
                    <a:srgbClr val="00AB8E"/>
                  </a:solidFill>
                </a:endParaRPr>
              </a:p>
            </p:txBody>
          </p:sp>
        </mc:Choice>
        <mc:Fallback>
          <p:sp>
            <p:nvSpPr>
              <p:cNvPr id="1093" name="Texte"/>
              <p:cNvSpPr txBox="1">
                <a:spLocks noRot="1" noChangeAspect="1" noMove="1" noResize="1" noEditPoints="1" noAdjustHandles="1" noChangeArrowheads="1" noChangeShapeType="1" noTextEdit="1"/>
              </p:cNvSpPr>
              <p:nvPr/>
            </p:nvSpPr>
            <p:spPr>
              <a:xfrm>
                <a:off x="9989057" y="8431711"/>
                <a:ext cx="293421" cy="478847"/>
              </a:xfrm>
              <a:prstGeom prst="rect">
                <a:avLst/>
              </a:prstGeom>
              <a:blipFill>
                <a:blip r:embed="rId8"/>
                <a:stretch>
                  <a:fillRect l="-20833" r="-20833" b="-769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094" name="Ligne"/>
          <p:cNvSpPr/>
          <p:nvPr/>
        </p:nvSpPr>
        <p:spPr>
          <a:xfrm>
            <a:off x="9908176" y="7758611"/>
            <a:ext cx="1526883" cy="1"/>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1095" name="Ligne"/>
          <p:cNvSpPr/>
          <p:nvPr/>
        </p:nvSpPr>
        <p:spPr>
          <a:xfrm flipH="1">
            <a:off x="9793876" y="7715794"/>
            <a:ext cx="114301" cy="924119"/>
          </a:xfrm>
          <a:prstGeom prst="line">
            <a:avLst/>
          </a:prstGeom>
          <a:ln w="50800">
            <a:solidFill>
              <a:schemeClr val="accent2">
                <a:hueOff val="-202083"/>
                <a:satOff val="17755"/>
                <a:lumOff val="-16089"/>
              </a:schemeClr>
            </a:solidFill>
            <a:miter lim="400000"/>
            <a:tailEnd type="triangle"/>
          </a:ln>
        </p:spPr>
        <p:txBody>
          <a:bodyPr lIns="50800" tIns="50800" rIns="50800" bIns="50800" anchor="ctr"/>
          <a:lstStyle/>
          <a:p>
            <a:endParaRPr/>
          </a:p>
        </p:txBody>
      </p:sp>
      <p:sp>
        <p:nvSpPr>
          <p:cNvPr id="1096" name="Ovale"/>
          <p:cNvSpPr/>
          <p:nvPr/>
        </p:nvSpPr>
        <p:spPr>
          <a:xfrm>
            <a:off x="11285298" y="7782197"/>
            <a:ext cx="409316" cy="478847"/>
          </a:xfrm>
          <a:prstGeom prst="ellipse">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097" name="Ovale"/>
          <p:cNvSpPr/>
          <p:nvPr/>
        </p:nvSpPr>
        <p:spPr>
          <a:xfrm>
            <a:off x="9415858" y="8431711"/>
            <a:ext cx="293421" cy="374600"/>
          </a:xfrm>
          <a:prstGeom prst="ellipse">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099" name="Stability of waves on a  -plane, for   and"/>
              <p:cNvSpPr txBox="1"/>
              <p:nvPr/>
            </p:nvSpPr>
            <p:spPr>
              <a:xfrm>
                <a:off x="-21856" y="197390"/>
                <a:ext cx="13048512" cy="532740"/>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defTabSz="587022">
                  <a:lnSpc>
                    <a:spcPct val="100000"/>
                  </a:lnSpc>
                  <a:spcBef>
                    <a:spcPts val="0"/>
                  </a:spcBef>
                  <a:defRPr sz="2400">
                    <a:solidFill>
                      <a:srgbClr val="FFFFFF"/>
                    </a:solidFill>
                  </a:defRPr>
                </a:pPr>
                <a:r>
                  <a:t>Stability of waves on a </a:t>
                </a:r>
                <a14:m>
                  <m:oMath xmlns:m="http://schemas.openxmlformats.org/officeDocument/2006/math">
                    <m:r>
                      <a:rPr sz="2850" i="1">
                        <a:solidFill>
                          <a:srgbClr val="FEFFFE"/>
                        </a:solidFill>
                        <a:latin typeface="Cambria Math" panose="02040503050406030204" pitchFamily="18" charset="0"/>
                      </a:rPr>
                      <m:t>𝛽</m:t>
                    </m:r>
                  </m:oMath>
                </a14:m>
                <a:r>
                  <a:t>-plane, for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&gt;&gt;1</m:t>
                    </m:r>
                  </m:oMath>
                </a14:m>
                <a:r>
                  <a:t> and </a:t>
                </a:r>
                <a14:m>
                  <m:oMath xmlns:m="http://schemas.openxmlformats.org/officeDocument/2006/math">
                    <m:r>
                      <a:rPr sz="2850" i="1">
                        <a:solidFill>
                          <a:srgbClr val="FEFFFE"/>
                        </a:solidFill>
                        <a:latin typeface="Cambria Math" panose="02040503050406030204" pitchFamily="18" charset="0"/>
                      </a:rPr>
                      <m:t>𝑀</m:t>
                    </m:r>
                    <m:r>
                      <a:rPr sz="2850" i="1">
                        <a:solidFill>
                          <a:srgbClr val="FEFFFE"/>
                        </a:solidFill>
                        <a:latin typeface="Cambria Math" panose="02040503050406030204" pitchFamily="18" charset="0"/>
                      </a:rPr>
                      <m:t>&lt;&lt;1</m:t>
                    </m:r>
                  </m:oMath>
                </a14:m>
                <a:endParaRPr/>
              </a:p>
            </p:txBody>
          </p:sp>
        </mc:Choice>
        <mc:Fallback>
          <p:sp>
            <p:nvSpPr>
              <p:cNvPr id="1099" name="Stability of waves on a  -plane, for   and"/>
              <p:cNvSpPr txBox="1">
                <a:spLocks noRot="1" noChangeAspect="1" noMove="1" noResize="1" noEditPoints="1" noAdjustHandles="1" noChangeArrowheads="1" noChangeShapeType="1" noTextEdit="1"/>
              </p:cNvSpPr>
              <p:nvPr/>
            </p:nvSpPr>
            <p:spPr>
              <a:xfrm>
                <a:off x="-21856" y="197390"/>
                <a:ext cx="13048512" cy="532740"/>
              </a:xfrm>
              <a:prstGeom prst="rect">
                <a:avLst/>
              </a:prstGeom>
              <a:blipFill>
                <a:blip r:embed="rId2"/>
                <a:stretch>
                  <a:fillRect b="-2325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100" name="Gill (1974)"/>
          <p:cNvSpPr txBox="1"/>
          <p:nvPr/>
        </p:nvSpPr>
        <p:spPr>
          <a:xfrm>
            <a:off x="10362830" y="1098085"/>
            <a:ext cx="1130428"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mc:AlternateContent xmlns:mc="http://schemas.openxmlformats.org/markup-compatibility/2006">
        <mc:Choice xmlns:a14="http://schemas.microsoft.com/office/drawing/2010/main" Requires="a14">
          <p:sp>
            <p:nvSpPr>
              <p:cNvPr id="1101" name="The two dimensional quasi-geostrophic equation for the streamfunction   is:…"/>
              <p:cNvSpPr txBox="1"/>
              <p:nvPr/>
            </p:nvSpPr>
            <p:spPr>
              <a:xfrm>
                <a:off x="207157" y="873376"/>
                <a:ext cx="9636863" cy="462027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The two dimensional quasi-geostrophic equation for the streamfunction </a:t>
                </a:r>
                <a14:m>
                  <m:oMath xmlns:m="http://schemas.openxmlformats.org/officeDocument/2006/math">
                    <m:r>
                      <a:rPr sz="2150" i="1">
                        <a:solidFill>
                          <a:srgbClr val="000000"/>
                        </a:solidFill>
                        <a:latin typeface="Cambria Math" panose="02040503050406030204" pitchFamily="18" charset="0"/>
                      </a:rPr>
                      <m:t>𝜓</m:t>
                    </m:r>
                  </m:oMath>
                </a14:m>
                <a:r>
                  <a:t> is:</a:t>
                </a:r>
              </a:p>
              <a:p>
                <a:pPr>
                  <a:defRPr sz="1800"/>
                </a:pPr>
                <a14:m>
                  <m:oMath xmlns:m="http://schemas.openxmlformats.org/officeDocument/2006/math">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d>
                      <m:dPr>
                        <m:ctrlPr>
                          <a:rPr sz="2150" i="1">
                            <a:solidFill>
                              <a:srgbClr val="000000"/>
                            </a:solidFill>
                            <a:latin typeface="Cambria Math" panose="02040503050406030204" pitchFamily="18" charset="0"/>
                          </a:rPr>
                        </m:ctrlPr>
                      </m:dPr>
                      <m:e>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up>
                                <m:r>
                                  <a:rPr sz="2150" i="1">
                                    <a:solidFill>
                                      <a:srgbClr val="000000"/>
                                    </a:solidFill>
                                    <a:latin typeface="Cambria Math" panose="02040503050406030204" pitchFamily="18" charset="0"/>
                                  </a:rPr>
                                  <m:t>2</m:t>
                                </m:r>
                              </m:sup>
                            </m:sSubSup>
                          </m:den>
                        </m:f>
                        <m:r>
                          <a:rPr sz="2150" i="1">
                            <a:solidFill>
                              <a:srgbClr val="000000"/>
                            </a:solidFill>
                            <a:latin typeface="Cambria Math" panose="02040503050406030204" pitchFamily="18" charset="0"/>
                          </a:rPr>
                          <m:t>𝜓</m:t>
                        </m:r>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𝛽</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𝐽</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m:t>
                    </m:r>
                    <m:sSup>
                      <m:sSupPr>
                        <m:ctrlPr>
                          <a:rPr sz="2150" i="1">
                            <a:solidFill>
                              <a:srgbClr val="000000"/>
                            </a:solidFill>
                            <a:latin typeface="Cambria Math" panose="02040503050406030204" pitchFamily="18" charset="0"/>
                          </a:rPr>
                        </m:ctrlPr>
                      </m:sSupPr>
                      <m:e>
                        <m:r>
                          <a:rPr sz="2150" i="1">
                            <a:solidFill>
                              <a:srgbClr val="000000"/>
                            </a:solidFill>
                            <a:latin typeface="Cambria Math" panose="02040503050406030204" pitchFamily="18" charset="0"/>
                          </a:rPr>
                          <m:t>𝛻</m:t>
                        </m:r>
                      </m:e>
                      <m:sup>
                        <m:r>
                          <a:rPr sz="2150" i="1">
                            <a:solidFill>
                              <a:srgbClr val="000000"/>
                            </a:solidFill>
                            <a:latin typeface="Cambria Math" panose="02040503050406030204" pitchFamily="18" charset="0"/>
                          </a:rPr>
                          <m:t>2</m:t>
                        </m:r>
                      </m:sup>
                    </m:sSup>
                    <m:r>
                      <a:rPr sz="2150" i="1">
                        <a:solidFill>
                          <a:srgbClr val="000000"/>
                        </a:solidFill>
                        <a:latin typeface="Cambria Math" panose="02040503050406030204" pitchFamily="18" charset="0"/>
                      </a:rPr>
                      <m:t>𝜓</m:t>
                    </m:r>
                    <m:r>
                      <a:rPr sz="2150" i="1">
                        <a:solidFill>
                          <a:srgbClr val="000000"/>
                        </a:solidFill>
                        <a:latin typeface="Cambria Math" panose="02040503050406030204" pitchFamily="18" charset="0"/>
                      </a:rPr>
                      <m:t>)=0</m:t>
                    </m:r>
                  </m:oMath>
                </a14:m>
                <a:r>
                  <a:t>, with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𝑅</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ad>
                          <m:radPr>
                            <m:degHide m:val="on"/>
                            <m:ctrlPr>
                              <a:rPr sz="2150" i="1">
                                <a:solidFill>
                                  <a:srgbClr val="000000"/>
                                </a:solidFill>
                                <a:latin typeface="Cambria Math" panose="02040503050406030204" pitchFamily="18" charset="0"/>
                              </a:rPr>
                            </m:ctrlPr>
                          </m:radPr>
                          <m:deg/>
                          <m:e>
                            <m:r>
                              <a:rPr sz="2150" i="1">
                                <a:solidFill>
                                  <a:srgbClr val="000000"/>
                                </a:solidFill>
                                <a:latin typeface="Cambria Math" panose="02040503050406030204" pitchFamily="18" charset="0"/>
                              </a:rPr>
                              <m:t>𝑔𝐻</m:t>
                            </m:r>
                          </m:e>
                        </m:rad>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𝑓</m:t>
                            </m:r>
                          </m:e>
                          <m:sub>
                            <m:r>
                              <a:rPr sz="2150" i="1">
                                <a:solidFill>
                                  <a:srgbClr val="000000"/>
                                </a:solidFill>
                                <a:latin typeface="Cambria Math" panose="02040503050406030204" pitchFamily="18" charset="0"/>
                              </a:rPr>
                              <m:t>0</m:t>
                            </m:r>
                          </m:sub>
                        </m:sSub>
                      </m:den>
                    </m:f>
                  </m:oMath>
                </a14:m>
                <a:r>
                  <a:t>.</a:t>
                </a:r>
              </a:p>
              <a:p>
                <a:pPr>
                  <a:defRPr sz="1800"/>
                </a:pPr>
                <a:r>
                  <a:t>A primary wave is given by: </a:t>
                </a:r>
                <a14:m>
                  <m:oMath xmlns:m="http://schemas.openxmlformats.org/officeDocument/2006/math">
                    <m:r>
                      <m:rPr>
                        <m:sty m:val="p"/>
                      </m:rPr>
                      <a:rPr sz="2150" i="1">
                        <a:solidFill>
                          <a:srgbClr val="000000"/>
                        </a:solidFill>
                        <a:latin typeface="Cambria Math" panose="02040503050406030204" pitchFamily="18" charset="0"/>
                      </a:rPr>
                      <m:t>Ψ</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𝑈</m:t>
                        </m:r>
                      </m:num>
                      <m:den>
                        <m:r>
                          <a:rPr sz="2150" i="1">
                            <a:solidFill>
                              <a:srgbClr val="000000"/>
                            </a:solidFill>
                            <a:latin typeface="Cambria Math" panose="02040503050406030204" pitchFamily="18" charset="0"/>
                          </a:rPr>
                          <m:t>𝜅</m:t>
                        </m:r>
                      </m:den>
                    </m:f>
                    <m:r>
                      <m:rPr>
                        <m:sty m:val="p"/>
                      </m:rPr>
                      <a:rPr sz="2150" i="1">
                        <a:solidFill>
                          <a:srgbClr val="000000"/>
                        </a:solidFill>
                        <a:latin typeface="Cambria Math" panose="02040503050406030204" pitchFamily="18" charset="0"/>
                      </a:rPr>
                      <m:t>sin</m:t>
                    </m:r>
                    <m:r>
                      <a:rPr sz="2150" i="1">
                        <a:solidFill>
                          <a:srgbClr val="000000"/>
                        </a:solidFill>
                        <a:latin typeface="Cambria Math" panose="02040503050406030204" pitchFamily="18" charset="0"/>
                      </a:rPr>
                      <m:t>𝜃</m:t>
                    </m:r>
                  </m:oMath>
                </a14:m>
                <a:r>
                  <a:t>, with </a:t>
                </a:r>
                <a14:m>
                  <m:oMath xmlns:m="http://schemas.openxmlformats.org/officeDocument/2006/math">
                    <m:r>
                      <a:rPr sz="2150" i="1">
                        <a:solidFill>
                          <a:srgbClr val="000000"/>
                        </a:solidFill>
                        <a:latin typeface="Cambria Math" panose="02040503050406030204" pitchFamily="18" charset="0"/>
                      </a:rPr>
                      <m:t>𝜃</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𝑘𝑥</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𝑙𝑦</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𝜔</m:t>
                    </m:r>
                    <m:r>
                      <a:rPr sz="2150" i="1">
                        <a:solidFill>
                          <a:srgbClr val="000000"/>
                        </a:solidFill>
                        <a:latin typeface="Cambria Math" panose="02040503050406030204" pitchFamily="18" charset="0"/>
                      </a:rPr>
                      <m:t>𝑡</m:t>
                    </m:r>
                  </m:oMath>
                </a14:m>
                <a:r>
                  <a:t>.</a:t>
                </a:r>
              </a:p>
              <a:p>
                <a:pPr marL="228600" indent="-228600">
                  <a:buSzPct val="123000"/>
                  <a:buChar char="-"/>
                  <a:defRPr sz="1800"/>
                </a:pPr>
                <a:r>
                  <a:t>step 1: equation for a perturbation </a:t>
                </a:r>
                <a14:m>
                  <m:oMath xmlns:m="http://schemas.openxmlformats.org/officeDocument/2006/math">
                    <m:r>
                      <a:rPr sz="2150" i="1">
                        <a:solidFill>
                          <a:srgbClr val="000000"/>
                        </a:solidFill>
                        <a:latin typeface="Cambria Math" panose="02040503050406030204" pitchFamily="18" charset="0"/>
                      </a:rPr>
                      <m:t>𝜓</m:t>
                    </m:r>
                  </m:oMath>
                </a14:m>
                <a:r>
                  <a:t> linearized around the primary wave</a:t>
                </a:r>
              </a:p>
              <a:p>
                <a:pPr marL="228600" indent="-228600">
                  <a:buSzPct val="123000"/>
                  <a:buChar char="-"/>
                  <a:defRPr sz="1800"/>
                </a:pPr>
                <a:r>
                  <a:t>step 2: Fourier transform of the perturbation and truncation to 3 waves for the perturbation.</a:t>
                </a:r>
              </a:p>
              <a:p>
                <a:pPr marL="228600" indent="-228600">
                  <a:buSzPct val="123000"/>
                  <a:buChar char="-"/>
                  <a:defRPr sz="1800"/>
                </a:pPr>
                <a:r>
                  <a:t>step 3: looking for solutions in the 2 limits: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and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endParaRPr/>
              </a:p>
            </p:txBody>
          </p:sp>
        </mc:Choice>
        <mc:Fallback>
          <p:sp>
            <p:nvSpPr>
              <p:cNvPr id="1101" name="The two dimensional quasi-geostrophic equation for the streamfunction   is:…"/>
              <p:cNvSpPr txBox="1">
                <a:spLocks noRot="1" noChangeAspect="1" noMove="1" noResize="1" noEditPoints="1" noAdjustHandles="1" noChangeArrowheads="1" noChangeShapeType="1" noTextEdit="1"/>
              </p:cNvSpPr>
              <p:nvPr/>
            </p:nvSpPr>
            <p:spPr>
              <a:xfrm>
                <a:off x="207157" y="873376"/>
                <a:ext cx="9636863" cy="4620278"/>
              </a:xfrm>
              <a:prstGeom prst="rect">
                <a:avLst/>
              </a:prstGeom>
              <a:blipFill>
                <a:blip r:embed="rId3"/>
                <a:stretch>
                  <a:fillRect l="-1184" r="-65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102" name="for  , no  -effect.  Similar to the destabilization of a parallel flow  with a sinusoidal velocity distribution"/>
              <p:cNvSpPr txBox="1"/>
              <p:nvPr/>
            </p:nvSpPr>
            <p:spPr>
              <a:xfrm>
                <a:off x="230377" y="6069369"/>
                <a:ext cx="4787571" cy="9241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m:t>
                    </m:r>
                  </m:oMath>
                </a14:m>
                <a:r>
                  <a:t> for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&gt;&gt;1</m:t>
                    </m:r>
                  </m:oMath>
                </a14:m>
                <a:r>
                  <a:t>, no </a:t>
                </a:r>
                <a14:m>
                  <m:oMath xmlns:m="http://schemas.openxmlformats.org/officeDocument/2006/math">
                    <m:r>
                      <a:rPr sz="2150" i="1">
                        <a:solidFill>
                          <a:srgbClr val="000000"/>
                        </a:solidFill>
                        <a:latin typeface="Cambria Math" panose="02040503050406030204" pitchFamily="18" charset="0"/>
                      </a:rPr>
                      <m:t>𝛽</m:t>
                    </m:r>
                  </m:oMath>
                </a14:m>
                <a:r>
                  <a:t>-effect. </a:t>
                </a:r>
                <a:br/>
                <a:r>
                  <a:t>Similar to the destabilization of a parallel flow </a:t>
                </a:r>
                <a:br/>
                <a:r>
                  <a:t>with a sinusoidal velocity distribution</a:t>
                </a:r>
              </a:p>
            </p:txBody>
          </p:sp>
        </mc:Choice>
        <mc:Fallback>
          <p:sp>
            <p:nvSpPr>
              <p:cNvPr id="1102" name="for  , no  -effect.  Similar to the destabilization of a parallel flow  with a sinusoidal velocity distribution"/>
              <p:cNvSpPr txBox="1">
                <a:spLocks noRot="1" noChangeAspect="1" noMove="1" noResize="1" noEditPoints="1" noAdjustHandles="1" noChangeArrowheads="1" noChangeShapeType="1" noTextEdit="1"/>
              </p:cNvSpPr>
              <p:nvPr/>
            </p:nvSpPr>
            <p:spPr>
              <a:xfrm>
                <a:off x="230377" y="6069369"/>
                <a:ext cx="4787571" cy="924119"/>
              </a:xfrm>
              <a:prstGeom prst="rect">
                <a:avLst/>
              </a:prstGeom>
              <a:blipFill>
                <a:blip r:embed="rId4"/>
                <a:stretch>
                  <a:fillRect l="-1852" t="-1370" r="-1323" b="-821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103" name="for  , weak interactions of small amplitude waves. resonant manifold."/>
              <p:cNvSpPr txBox="1"/>
              <p:nvPr/>
            </p:nvSpPr>
            <p:spPr>
              <a:xfrm>
                <a:off x="212960" y="7569203"/>
                <a:ext cx="6376169" cy="67052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14:m>
                  <m:oMath xmlns:m="http://schemas.openxmlformats.org/officeDocument/2006/math">
                    <m:r>
                      <a:rPr sz="2150" i="1">
                        <a:solidFill>
                          <a:srgbClr val="000000"/>
                        </a:solidFill>
                        <a:latin typeface="Cambria Math" panose="02040503050406030204" pitchFamily="18" charset="0"/>
                      </a:rPr>
                      <m:t>⇒</m:t>
                    </m:r>
                  </m:oMath>
                </a14:m>
                <a:r>
                  <a:t> for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 weak interactions of small amplitude waves.</a:t>
                </a:r>
                <a:br/>
                <a:r>
                  <a:t>resonant manifold.</a:t>
                </a:r>
              </a:p>
            </p:txBody>
          </p:sp>
        </mc:Choice>
        <mc:Fallback>
          <p:sp>
            <p:nvSpPr>
              <p:cNvPr id="1103" name="for  , weak interactions of small amplitude waves. resonant manifold."/>
              <p:cNvSpPr txBox="1">
                <a:spLocks noRot="1" noChangeAspect="1" noMove="1" noResize="1" noEditPoints="1" noAdjustHandles="1" noChangeArrowheads="1" noChangeShapeType="1" noTextEdit="1"/>
              </p:cNvSpPr>
              <p:nvPr/>
            </p:nvSpPr>
            <p:spPr>
              <a:xfrm>
                <a:off x="212960" y="7569203"/>
                <a:ext cx="6376169" cy="670528"/>
              </a:xfrm>
              <a:prstGeom prst="rect">
                <a:avLst/>
              </a:prstGeom>
              <a:blipFill>
                <a:blip r:embed="rId5"/>
                <a:stretch>
                  <a:fillRect l="-1392" t="-1887" r="-596" b="-1132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104" name="Rectangle"/>
          <p:cNvSpPr/>
          <p:nvPr/>
        </p:nvSpPr>
        <p:spPr>
          <a:xfrm>
            <a:off x="11702143" y="8090988"/>
            <a:ext cx="1526882" cy="12700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1105" name="Capture d’écran 2025-11-19 à 14.32.42.png" descr="Capture d’écran 2025-11-19 à 14.32.42.png"/>
          <p:cNvPicPr>
            <a:picLocks noChangeAspect="1"/>
          </p:cNvPicPr>
          <p:nvPr/>
        </p:nvPicPr>
        <p:blipFill>
          <a:blip r:embed="rId6"/>
          <a:stretch>
            <a:fillRect/>
          </a:stretch>
        </p:blipFill>
        <p:spPr>
          <a:xfrm rot="10800000" flipH="1">
            <a:off x="7127927" y="6006918"/>
            <a:ext cx="6449187" cy="3795099"/>
          </a:xfrm>
          <a:prstGeom prst="rect">
            <a:avLst/>
          </a:prstGeom>
          <a:ln w="12700">
            <a:miter lim="400000"/>
          </a:ln>
        </p:spPr>
      </p:pic>
      <mc:AlternateContent xmlns:mc="http://schemas.openxmlformats.org/markup-compatibility/2006">
        <mc:Choice xmlns:a14="http://schemas.microsoft.com/office/drawing/2010/main" Requires="a14">
          <p:sp>
            <p:nvSpPr>
              <p:cNvPr id="1106" name="Texte"/>
              <p:cNvSpPr txBox="1"/>
              <p:nvPr/>
            </p:nvSpPr>
            <p:spPr>
              <a:xfrm>
                <a:off x="8204163" y="8742867"/>
                <a:ext cx="457287" cy="4000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𝐤</m:t>
                          </m:r>
                        </m:e>
                        <m:sub>
                          <m:r>
                            <a:rPr sz="1900" i="1">
                              <a:solidFill>
                                <a:srgbClr val="000000"/>
                              </a:solidFill>
                              <a:latin typeface="Cambria Math" panose="02040503050406030204" pitchFamily="18" charset="0"/>
                            </a:rPr>
                            <m:t>−</m:t>
                          </m:r>
                          <m:r>
                            <a:rPr sz="1900" i="1">
                              <a:solidFill>
                                <a:srgbClr val="000000"/>
                              </a:solidFill>
                              <a:latin typeface="Cambria Math" panose="02040503050406030204" pitchFamily="18" charset="0"/>
                            </a:rPr>
                            <m:t>𝟏</m:t>
                          </m:r>
                        </m:sub>
                      </m:sSub>
                    </m:oMath>
                  </m:oMathPara>
                </a14:m>
                <a:endParaRPr/>
              </a:p>
            </p:txBody>
          </p:sp>
        </mc:Choice>
        <mc:Fallback>
          <p:sp>
            <p:nvSpPr>
              <p:cNvPr id="1106" name="Texte"/>
              <p:cNvSpPr txBox="1">
                <a:spLocks noRot="1" noChangeAspect="1" noMove="1" noResize="1" noEditPoints="1" noAdjustHandles="1" noChangeArrowheads="1" noChangeShapeType="1" noTextEdit="1"/>
              </p:cNvSpPr>
              <p:nvPr/>
            </p:nvSpPr>
            <p:spPr>
              <a:xfrm>
                <a:off x="8204163" y="8742867"/>
                <a:ext cx="457287" cy="400072"/>
              </a:xfrm>
              <a:prstGeom prst="rect">
                <a:avLst/>
              </a:prstGeom>
              <a:blipFill>
                <a:blip r:embed="rId7"/>
                <a:stretch>
                  <a:fillRect l="-8108" r="-810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107" name="Texte"/>
              <p:cNvSpPr txBox="1"/>
              <p:nvPr/>
            </p:nvSpPr>
            <p:spPr>
              <a:xfrm>
                <a:off x="11215038" y="8742867"/>
                <a:ext cx="337910" cy="4000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𝐤</m:t>
                          </m:r>
                        </m:e>
                        <m:sub>
                          <m:r>
                            <a:rPr sz="1900" i="1">
                              <a:solidFill>
                                <a:srgbClr val="000000"/>
                              </a:solidFill>
                              <a:latin typeface="Cambria Math" panose="02040503050406030204" pitchFamily="18" charset="0"/>
                            </a:rPr>
                            <m:t>𝟏</m:t>
                          </m:r>
                        </m:sub>
                      </m:sSub>
                    </m:oMath>
                  </m:oMathPara>
                </a14:m>
                <a:endParaRPr/>
              </a:p>
            </p:txBody>
          </p:sp>
        </mc:Choice>
        <mc:Fallback>
          <p:sp>
            <p:nvSpPr>
              <p:cNvPr id="1107" name="Texte"/>
              <p:cNvSpPr txBox="1">
                <a:spLocks noRot="1" noChangeAspect="1" noMove="1" noResize="1" noEditPoints="1" noAdjustHandles="1" noChangeArrowheads="1" noChangeShapeType="1" noTextEdit="1"/>
              </p:cNvSpPr>
              <p:nvPr/>
            </p:nvSpPr>
            <p:spPr>
              <a:xfrm>
                <a:off x="11215038" y="8742867"/>
                <a:ext cx="337910" cy="400072"/>
              </a:xfrm>
              <a:prstGeom prst="rect">
                <a:avLst/>
              </a:prstGeom>
              <a:blipFill>
                <a:blip r:embed="rId8"/>
                <a:stretch>
                  <a:fillRect l="-11111" r="-1111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1108" name="Capture d’écran 2025-11-19 à 14.33.11.png" descr="Capture d’écran 2025-11-19 à 14.33.11.png"/>
          <p:cNvPicPr>
            <a:picLocks noChangeAspect="1"/>
          </p:cNvPicPr>
          <p:nvPr/>
        </p:nvPicPr>
        <p:blipFill>
          <a:blip r:embed="rId9">
            <a:alphaModFix amt="47985"/>
          </a:blip>
          <a:stretch>
            <a:fillRect/>
          </a:stretch>
        </p:blipFill>
        <p:spPr>
          <a:xfrm>
            <a:off x="7390329" y="5900925"/>
            <a:ext cx="4514129" cy="3825533"/>
          </a:xfrm>
          <a:prstGeom prst="rect">
            <a:avLst/>
          </a:prstGeom>
          <a:ln w="12700">
            <a:miter lim="400000"/>
          </a:ln>
        </p:spPr>
      </p:pic>
      <p:sp>
        <p:nvSpPr>
          <p:cNvPr id="1109" name="Ovale"/>
          <p:cNvSpPr/>
          <p:nvPr/>
        </p:nvSpPr>
        <p:spPr>
          <a:xfrm>
            <a:off x="11198213" y="7880094"/>
            <a:ext cx="409315" cy="213361"/>
          </a:xfrm>
          <a:prstGeom prst="ellipse">
            <a:avLst/>
          </a:prstGeom>
          <a:solidFill>
            <a:srgbClr val="FFFFFF">
              <a:alpha val="47985"/>
            </a:srgbClr>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10" name="Cercle"/>
          <p:cNvSpPr/>
          <p:nvPr/>
        </p:nvSpPr>
        <p:spPr>
          <a:xfrm>
            <a:off x="9408833" y="8529609"/>
            <a:ext cx="213361" cy="213361"/>
          </a:xfrm>
          <a:prstGeom prst="ellipse">
            <a:avLst/>
          </a:prstGeom>
          <a:solidFill>
            <a:srgbClr val="FFFFFF">
              <a:alpha val="47985"/>
            </a:srgbClr>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mc:AlternateContent xmlns:mc="http://schemas.openxmlformats.org/markup-compatibility/2006">
        <mc:Choice xmlns:a14="http://schemas.microsoft.com/office/drawing/2010/main" Requires="a14">
          <p:sp>
            <p:nvSpPr>
              <p:cNvPr id="1111" name="Texte"/>
              <p:cNvSpPr txBox="1"/>
              <p:nvPr/>
            </p:nvSpPr>
            <p:spPr>
              <a:xfrm>
                <a:off x="10823991" y="7305028"/>
                <a:ext cx="293421" cy="478848"/>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100">
                    <a:solidFill>
                      <a:schemeClr val="accent5">
                        <a:hueOff val="-82419"/>
                        <a:satOff val="-9513"/>
                        <a:lumOff val="-16343"/>
                      </a:schemeClr>
                    </a:solidFill>
                  </a:defRPr>
                </a:lvl1pPr>
              </a:lstStyle>
              <a:p>
                <a:pPr/>
                <a14:m>
                  <m:oMathPara xmlns:m="http://schemas.openxmlformats.org/officeDocument/2006/math">
                    <m:oMathParaPr>
                      <m:jc m:val="left"/>
                    </m:oMathParaPr>
                    <m:oMath xmlns:m="http://schemas.openxmlformats.org/officeDocument/2006/math">
                      <m:r>
                        <a:rPr sz="2500" i="1">
                          <a:solidFill>
                            <a:srgbClr val="ED220B"/>
                          </a:solidFill>
                          <a:latin typeface="Cambria Math" panose="02040503050406030204" pitchFamily="18" charset="0"/>
                        </a:rPr>
                        <m:t>𝐩</m:t>
                      </m:r>
                    </m:oMath>
                  </m:oMathPara>
                </a14:m>
                <a:endParaRPr>
                  <a:solidFill>
                    <a:srgbClr val="EE220C"/>
                  </a:solidFill>
                </a:endParaRPr>
              </a:p>
            </p:txBody>
          </p:sp>
        </mc:Choice>
        <mc:Fallback>
          <p:sp>
            <p:nvSpPr>
              <p:cNvPr id="1111" name="Texte"/>
              <p:cNvSpPr txBox="1">
                <a:spLocks noRot="1" noChangeAspect="1" noMove="1" noResize="1" noEditPoints="1" noAdjustHandles="1" noChangeArrowheads="1" noChangeShapeType="1" noTextEdit="1"/>
              </p:cNvSpPr>
              <p:nvPr/>
            </p:nvSpPr>
            <p:spPr>
              <a:xfrm>
                <a:off x="10823991" y="7305028"/>
                <a:ext cx="293421" cy="478848"/>
              </a:xfrm>
              <a:prstGeom prst="rect">
                <a:avLst/>
              </a:prstGeom>
              <a:blipFill>
                <a:blip r:embed="rId10"/>
                <a:stretch>
                  <a:fillRect l="-20833" r="-20833" b="-789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112" name="Texte"/>
              <p:cNvSpPr txBox="1"/>
              <p:nvPr/>
            </p:nvSpPr>
            <p:spPr>
              <a:xfrm>
                <a:off x="9766626" y="8703479"/>
                <a:ext cx="293421" cy="478848"/>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100">
                    <a:solidFill>
                      <a:schemeClr val="accent2">
                        <a:hueOff val="-202083"/>
                        <a:satOff val="17755"/>
                        <a:lumOff val="-16089"/>
                      </a:schemeClr>
                    </a:solidFill>
                  </a:defRPr>
                </a:lvl1pPr>
              </a:lstStyle>
              <a:p>
                <a:pPr/>
                <a14:m>
                  <m:oMathPara xmlns:m="http://schemas.openxmlformats.org/officeDocument/2006/math">
                    <m:oMathParaPr>
                      <m:jc m:val="left"/>
                    </m:oMathParaPr>
                    <m:oMath xmlns:m="http://schemas.openxmlformats.org/officeDocument/2006/math">
                      <m:r>
                        <a:rPr sz="2500" i="1">
                          <a:solidFill>
                            <a:srgbClr val="00AB8E"/>
                          </a:solidFill>
                          <a:latin typeface="Cambria Math" panose="02040503050406030204" pitchFamily="18" charset="0"/>
                        </a:rPr>
                        <m:t>𝐪</m:t>
                      </m:r>
                    </m:oMath>
                  </m:oMathPara>
                </a14:m>
                <a:endParaRPr>
                  <a:solidFill>
                    <a:srgbClr val="00AB8E"/>
                  </a:solidFill>
                </a:endParaRPr>
              </a:p>
            </p:txBody>
          </p:sp>
        </mc:Choice>
        <mc:Fallback>
          <p:sp>
            <p:nvSpPr>
              <p:cNvPr id="1112" name="Texte"/>
              <p:cNvSpPr txBox="1">
                <a:spLocks noRot="1" noChangeAspect="1" noMove="1" noResize="1" noEditPoints="1" noAdjustHandles="1" noChangeArrowheads="1" noChangeShapeType="1" noTextEdit="1"/>
              </p:cNvSpPr>
              <p:nvPr/>
            </p:nvSpPr>
            <p:spPr>
              <a:xfrm>
                <a:off x="9766626" y="8703479"/>
                <a:ext cx="293421" cy="478848"/>
              </a:xfrm>
              <a:prstGeom prst="rect">
                <a:avLst/>
              </a:prstGeom>
              <a:blipFill>
                <a:blip r:embed="rId11"/>
                <a:stretch>
                  <a:fillRect l="-16667" r="-20833" b="-789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113" name="Rectangle"/>
          <p:cNvSpPr/>
          <p:nvPr/>
        </p:nvSpPr>
        <p:spPr>
          <a:xfrm>
            <a:off x="11444877" y="7564677"/>
            <a:ext cx="473436" cy="614775"/>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114" name="Ligne"/>
          <p:cNvSpPr/>
          <p:nvPr/>
        </p:nvSpPr>
        <p:spPr>
          <a:xfrm>
            <a:off x="9825082" y="7813692"/>
            <a:ext cx="1526883" cy="1"/>
          </a:xfrm>
          <a:prstGeom prst="line">
            <a:avLst/>
          </a:prstGeom>
          <a:ln w="508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1115" name="Ligne"/>
          <p:cNvSpPr/>
          <p:nvPr/>
        </p:nvSpPr>
        <p:spPr>
          <a:xfrm>
            <a:off x="9825082" y="7770874"/>
            <a:ext cx="1" cy="924120"/>
          </a:xfrm>
          <a:prstGeom prst="line">
            <a:avLst/>
          </a:prstGeom>
          <a:ln w="50800">
            <a:solidFill>
              <a:schemeClr val="accent2">
                <a:hueOff val="-202083"/>
                <a:satOff val="17755"/>
                <a:lumOff val="-16089"/>
              </a:schemeClr>
            </a:solidFill>
            <a:miter lim="400000"/>
            <a:tailEnd type="triangle"/>
          </a:ln>
        </p:spPr>
        <p:txBody>
          <a:bodyPr lIns="50800" tIns="50800" rIns="50800" bIns="50800" anchor="ctr"/>
          <a:lstStyle/>
          <a:p>
            <a:endParaRPr/>
          </a:p>
        </p:txBody>
      </p:sp>
      <p:sp>
        <p:nvSpPr>
          <p:cNvPr id="1116" name="Carré"/>
          <p:cNvSpPr/>
          <p:nvPr/>
        </p:nvSpPr>
        <p:spPr>
          <a:xfrm>
            <a:off x="11830583" y="8090988"/>
            <a:ext cx="1270001" cy="127000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59"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000000"/>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t>d. Non-linear interactions, at the beginning of a cascade of mechanisms ultimately forming zonal jets.</a:t>
                </a:r>
                <a:br/>
                <a:endParaRPr/>
              </a:p>
              <a:p>
                <a:pPr>
                  <a:defRPr sz="2000" b="1">
                    <a:solidFill>
                      <a:srgbClr val="D5D5D5"/>
                    </a:solidFill>
                  </a:defRPr>
                </a:pPr>
                <a:r>
                  <a:t>3. Perspectives &amp; conclusion</a:t>
                </a:r>
              </a:p>
            </p:txBody>
          </p:sp>
        </mc:Choice>
        <mc:Fallback>
          <p:sp>
            <p:nvSpPr>
              <p:cNvPr id="1159"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160"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Idealized numerical simulation at low latitudes"/>
          <p:cNvSpPr txBox="1"/>
          <p:nvPr/>
        </p:nvSpPr>
        <p:spPr>
          <a:xfrm>
            <a:off x="-8654" y="306781"/>
            <a:ext cx="13004800"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Idealized numerical simulation at low latitudes</a:t>
            </a:r>
          </a:p>
        </p:txBody>
      </p:sp>
      <p:sp>
        <p:nvSpPr>
          <p:cNvPr id="1163" name="(Delpech et al. 2020)"/>
          <p:cNvSpPr txBox="1"/>
          <p:nvPr/>
        </p:nvSpPr>
        <p:spPr>
          <a:xfrm>
            <a:off x="10647745" y="759010"/>
            <a:ext cx="2026616"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p:sp>
        <p:nvSpPr>
          <p:cNvPr id="1164" name="CROCO model (primitive equations solver)"/>
          <p:cNvSpPr txBox="1"/>
          <p:nvPr/>
        </p:nvSpPr>
        <p:spPr>
          <a:xfrm>
            <a:off x="606481" y="1689699"/>
            <a:ext cx="443735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CROCO model (primitive equations solver)</a:t>
            </a:r>
          </a:p>
        </p:txBody>
      </p:sp>
      <p:sp>
        <p:nvSpPr>
          <p:cNvPr id="1165" name="2D-configuration : only barotropic RW are generated from the forcing / 3D-configuration"/>
          <p:cNvSpPr txBox="1"/>
          <p:nvPr/>
        </p:nvSpPr>
        <p:spPr>
          <a:xfrm>
            <a:off x="638588" y="2197607"/>
            <a:ext cx="9187893" cy="38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rPr b="1"/>
              <a:t>2D-configuration</a:t>
            </a:r>
            <a:r>
              <a:t> : only barotropic RW are generated from the forcing / 3D-configuration</a:t>
            </a:r>
          </a:p>
        </p:txBody>
      </p:sp>
      <p:grpSp>
        <p:nvGrpSpPr>
          <p:cNvPr id="1204" name="Grouper"/>
          <p:cNvGrpSpPr/>
          <p:nvPr/>
        </p:nvGrpSpPr>
        <p:grpSpPr>
          <a:xfrm>
            <a:off x="1013897" y="3770794"/>
            <a:ext cx="10959698" cy="3630261"/>
            <a:chOff x="0" y="0"/>
            <a:chExt cx="10959696" cy="3630259"/>
          </a:xfrm>
        </p:grpSpPr>
        <p:sp>
          <p:nvSpPr>
            <p:cNvPr id="1166" name="Ligne"/>
            <p:cNvSpPr/>
            <p:nvPr/>
          </p:nvSpPr>
          <p:spPr>
            <a:xfrm flipV="1">
              <a:off x="1150517" y="522459"/>
              <a:ext cx="1061032" cy="2353616"/>
            </a:xfrm>
            <a:prstGeom prst="line">
              <a:avLst/>
            </a:prstGeom>
            <a:noFill/>
            <a:ln w="25400" cap="flat">
              <a:solidFill>
                <a:schemeClr val="accent4">
                  <a:hueOff val="-476017"/>
                  <a:lumOff val="-10042"/>
                </a:schemeClr>
              </a:solidFill>
              <a:prstDash val="solid"/>
              <a:miter lim="400000"/>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167" name="Forcing: oscillatory surface stress (wave maker)"/>
                <p:cNvSpPr txBox="1"/>
                <p:nvPr/>
              </p:nvSpPr>
              <p:spPr>
                <a:xfrm>
                  <a:off x="4359633" y="16065"/>
                  <a:ext cx="5398230" cy="103010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lgn="ctr">
                    <a:defRPr sz="1800">
                      <a:solidFill>
                        <a:schemeClr val="accent5">
                          <a:hueOff val="-82419"/>
                          <a:satOff val="-9513"/>
                          <a:lumOff val="-16343"/>
                        </a:schemeClr>
                      </a:solidFill>
                    </a:defRPr>
                  </a:pPr>
                  <a:r>
                    <a:t>Forcing: oscillatory surface stress (wave maker)</a:t>
                  </a:r>
                  <a:br/>
                  <a:br/>
                  <a14:m>
                    <m:oMathPara xmlns:m="http://schemas.openxmlformats.org/officeDocument/2006/math">
                      <m:oMathParaPr>
                        <m:jc m:val="centerGroup"/>
                      </m:oMathParaPr>
                      <m:oMath xmlns:m="http://schemas.openxmlformats.org/officeDocument/2006/math">
                        <m:sSup>
                          <m:sSupPr>
                            <m:ctrlPr>
                              <a:rPr sz="2150">
                                <a:solidFill>
                                  <a:srgbClr val="ED220B"/>
                                </a:solidFill>
                                <a:latin typeface="Cambria Math" panose="02040503050406030204" pitchFamily="18" charset="0"/>
                              </a:rPr>
                            </m:ctrlPr>
                          </m:sSupPr>
                          <m:e>
                            <m:r>
                              <a:rPr sz="2150" i="1">
                                <a:solidFill>
                                  <a:srgbClr val="ED220B"/>
                                </a:solidFill>
                                <a:latin typeface="Cambria Math" panose="02040503050406030204" pitchFamily="18" charset="0"/>
                              </a:rPr>
                              <m:t>𝜏</m:t>
                            </m:r>
                          </m:e>
                          <m:sup>
                            <m:r>
                              <a:rPr sz="2150" i="1">
                                <a:solidFill>
                                  <a:srgbClr val="ED220B"/>
                                </a:solidFill>
                                <a:latin typeface="Cambria Math" panose="02040503050406030204" pitchFamily="18" charset="0"/>
                              </a:rPr>
                              <m:t>𝑦</m:t>
                            </m:r>
                          </m:sup>
                        </m:sSup>
                        <m:r>
                          <a:rPr sz="2150" i="1">
                            <a:solidFill>
                              <a:srgbClr val="ED220B"/>
                            </a:solidFill>
                            <a:latin typeface="Cambria Math" panose="02040503050406030204" pitchFamily="18" charset="0"/>
                          </a:rPr>
                          <m:t>=</m:t>
                        </m:r>
                        <m:sSub>
                          <m:sSubPr>
                            <m:ctrlPr>
                              <a:rPr sz="2150" i="1">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𝜏</m:t>
                            </m:r>
                          </m:e>
                          <m:sub>
                            <m:r>
                              <a:rPr sz="2150" i="1">
                                <a:solidFill>
                                  <a:srgbClr val="ED220B"/>
                                </a:solidFill>
                                <a:latin typeface="Cambria Math" panose="02040503050406030204" pitchFamily="18" charset="0"/>
                              </a:rPr>
                              <m:t>0</m:t>
                            </m:r>
                          </m:sub>
                        </m:sSub>
                        <m:r>
                          <a:rPr sz="2150" i="1">
                            <a:solidFill>
                              <a:srgbClr val="ED220B"/>
                            </a:solidFill>
                            <a:latin typeface="Cambria Math" panose="02040503050406030204" pitchFamily="18" charset="0"/>
                          </a:rPr>
                          <m:t>𝑋</m:t>
                        </m:r>
                        <m:r>
                          <a:rPr sz="2150" i="1">
                            <a:solidFill>
                              <a:srgbClr val="ED220B"/>
                            </a:solidFill>
                            <a:latin typeface="Cambria Math" panose="02040503050406030204" pitchFamily="18" charset="0"/>
                          </a:rPr>
                          <m:t>(</m:t>
                        </m:r>
                        <m:r>
                          <a:rPr sz="2150" i="1">
                            <a:solidFill>
                              <a:srgbClr val="ED220B"/>
                            </a:solidFill>
                            <a:latin typeface="Cambria Math" panose="02040503050406030204" pitchFamily="18" charset="0"/>
                          </a:rPr>
                          <m:t>𝑥</m:t>
                        </m:r>
                        <m:r>
                          <a:rPr sz="2150" i="1">
                            <a:solidFill>
                              <a:srgbClr val="ED220B"/>
                            </a:solidFill>
                            <a:latin typeface="Cambria Math" panose="02040503050406030204" pitchFamily="18" charset="0"/>
                          </a:rPr>
                          <m:t>)</m:t>
                        </m:r>
                        <m:r>
                          <a:rPr sz="2150" i="1">
                            <a:solidFill>
                              <a:srgbClr val="ED220B"/>
                            </a:solidFill>
                            <a:latin typeface="Cambria Math" panose="02040503050406030204" pitchFamily="18" charset="0"/>
                          </a:rPr>
                          <m:t>𝑌</m:t>
                        </m:r>
                        <m:r>
                          <a:rPr sz="2150" i="1">
                            <a:solidFill>
                              <a:srgbClr val="ED220B"/>
                            </a:solidFill>
                            <a:latin typeface="Cambria Math" panose="02040503050406030204" pitchFamily="18" charset="0"/>
                          </a:rPr>
                          <m:t>(</m:t>
                        </m:r>
                        <m:r>
                          <a:rPr sz="2150" i="1">
                            <a:solidFill>
                              <a:srgbClr val="ED220B"/>
                            </a:solidFill>
                            <a:latin typeface="Cambria Math" panose="02040503050406030204" pitchFamily="18" charset="0"/>
                          </a:rPr>
                          <m:t>𝑦</m:t>
                        </m:r>
                        <m:r>
                          <a:rPr sz="2150" i="1">
                            <a:solidFill>
                              <a:srgbClr val="ED220B"/>
                            </a:solidFill>
                            <a:latin typeface="Cambria Math" panose="02040503050406030204" pitchFamily="18" charset="0"/>
                          </a:rPr>
                          <m:t>)</m:t>
                        </m:r>
                        <m:r>
                          <m:rPr>
                            <m:sty m:val="p"/>
                          </m:rPr>
                          <a:rPr sz="2150" i="1">
                            <a:solidFill>
                              <a:srgbClr val="ED220B"/>
                            </a:solidFill>
                            <a:latin typeface="Cambria Math" panose="02040503050406030204" pitchFamily="18" charset="0"/>
                          </a:rPr>
                          <m:t>sin</m:t>
                        </m:r>
                        <m:r>
                          <a:rPr sz="2150" i="1">
                            <a:solidFill>
                              <a:srgbClr val="ED220B"/>
                            </a:solidFill>
                            <a:latin typeface="Cambria Math" panose="02040503050406030204" pitchFamily="18" charset="0"/>
                          </a:rPr>
                          <m:t>(</m:t>
                        </m:r>
                        <m:r>
                          <a:rPr sz="2150" i="1">
                            <a:solidFill>
                              <a:srgbClr val="ED220B"/>
                            </a:solidFill>
                            <a:latin typeface="Cambria Math" panose="02040503050406030204" pitchFamily="18" charset="0"/>
                          </a:rPr>
                          <m:t>𝑘𝑥</m:t>
                        </m:r>
                        <m:r>
                          <a:rPr sz="2150" i="1">
                            <a:solidFill>
                              <a:srgbClr val="ED220B"/>
                            </a:solidFill>
                            <a:latin typeface="Cambria Math" panose="02040503050406030204" pitchFamily="18" charset="0"/>
                          </a:rPr>
                          <m:t>−</m:t>
                        </m:r>
                        <m:r>
                          <a:rPr sz="2150" i="1">
                            <a:solidFill>
                              <a:srgbClr val="ED220B"/>
                            </a:solidFill>
                            <a:latin typeface="Cambria Math" panose="02040503050406030204" pitchFamily="18" charset="0"/>
                          </a:rPr>
                          <m:t>𝜔</m:t>
                        </m:r>
                        <m:r>
                          <a:rPr sz="2150" i="1">
                            <a:solidFill>
                              <a:srgbClr val="ED220B"/>
                            </a:solidFill>
                            <a:latin typeface="Cambria Math" panose="02040503050406030204" pitchFamily="18" charset="0"/>
                          </a:rPr>
                          <m:t>𝑡</m:t>
                        </m:r>
                        <m:r>
                          <a:rPr sz="2150" i="1">
                            <a:solidFill>
                              <a:srgbClr val="ED220B"/>
                            </a:solidFill>
                            <a:latin typeface="Cambria Math" panose="02040503050406030204" pitchFamily="18" charset="0"/>
                          </a:rPr>
                          <m:t>)</m:t>
                        </m:r>
                      </m:oMath>
                    </m:oMathPara>
                  </a14:m>
                  <a:endParaRPr>
                    <a:solidFill>
                      <a:srgbClr val="EE220C"/>
                    </a:solidFill>
                  </a:endParaRPr>
                </a:p>
              </p:txBody>
            </p:sp>
          </mc:Choice>
          <mc:Fallback>
            <p:sp>
              <p:nvSpPr>
                <p:cNvPr id="1167" name="Forcing: oscillatory surface stress (wave maker)"/>
                <p:cNvSpPr txBox="1">
                  <a:spLocks noRot="1" noChangeAspect="1" noMove="1" noResize="1" noEditPoints="1" noAdjustHandles="1" noChangeArrowheads="1" noChangeShapeType="1" noTextEdit="1"/>
                </p:cNvSpPr>
                <p:nvPr/>
              </p:nvSpPr>
              <p:spPr>
                <a:xfrm>
                  <a:off x="4359633" y="16065"/>
                  <a:ext cx="5398230" cy="1030100"/>
                </a:xfrm>
                <a:prstGeom prst="rect">
                  <a:avLst/>
                </a:prstGeom>
                <a:blipFill>
                  <a:blip r:embed="rId2"/>
                  <a:stretch>
                    <a:fillRect b="-1220"/>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168" name="Ligne"/>
            <p:cNvSpPr/>
            <p:nvPr/>
          </p:nvSpPr>
          <p:spPr>
            <a:xfrm>
              <a:off x="2220518" y="1908184"/>
              <a:ext cx="7865295" cy="1"/>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endParaRPr/>
            </a:p>
          </p:txBody>
        </p:sp>
        <p:sp>
          <p:nvSpPr>
            <p:cNvPr id="1169" name="Ligne"/>
            <p:cNvSpPr/>
            <p:nvPr/>
          </p:nvSpPr>
          <p:spPr>
            <a:xfrm>
              <a:off x="1133766" y="2891786"/>
              <a:ext cx="786529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0" name="Ligne"/>
            <p:cNvSpPr/>
            <p:nvPr/>
          </p:nvSpPr>
          <p:spPr>
            <a:xfrm>
              <a:off x="2220518" y="500955"/>
              <a:ext cx="786529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1" name="Ligne"/>
            <p:cNvSpPr/>
            <p:nvPr/>
          </p:nvSpPr>
          <p:spPr>
            <a:xfrm flipV="1">
              <a:off x="2220518" y="487101"/>
              <a:ext cx="1" cy="1422554"/>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endParaRPr/>
            </a:p>
          </p:txBody>
        </p:sp>
        <p:sp>
          <p:nvSpPr>
            <p:cNvPr id="1172" name="Ligne"/>
            <p:cNvSpPr/>
            <p:nvPr/>
          </p:nvSpPr>
          <p:spPr>
            <a:xfrm flipH="1">
              <a:off x="1145986" y="1914459"/>
              <a:ext cx="1073582" cy="976607"/>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endParaRPr/>
            </a:p>
          </p:txBody>
        </p:sp>
        <p:sp>
          <p:nvSpPr>
            <p:cNvPr id="1173" name="Ligne"/>
            <p:cNvSpPr/>
            <p:nvPr/>
          </p:nvSpPr>
          <p:spPr>
            <a:xfrm flipV="1">
              <a:off x="10097012" y="487101"/>
              <a:ext cx="1" cy="142255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4" name="Ligne"/>
            <p:cNvSpPr/>
            <p:nvPr/>
          </p:nvSpPr>
          <p:spPr>
            <a:xfrm flipV="1">
              <a:off x="9002582" y="1484557"/>
              <a:ext cx="1" cy="142255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5" name="Ligne"/>
            <p:cNvSpPr/>
            <p:nvPr/>
          </p:nvSpPr>
          <p:spPr>
            <a:xfrm flipV="1">
              <a:off x="1147620" y="1484557"/>
              <a:ext cx="1" cy="142255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6" name="Ligne"/>
            <p:cNvSpPr/>
            <p:nvPr/>
          </p:nvSpPr>
          <p:spPr>
            <a:xfrm flipH="1">
              <a:off x="1145986" y="502473"/>
              <a:ext cx="1073582" cy="9766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7" name="Ligne"/>
            <p:cNvSpPr/>
            <p:nvPr/>
          </p:nvSpPr>
          <p:spPr>
            <a:xfrm flipH="1">
              <a:off x="9014801" y="502473"/>
              <a:ext cx="1073582" cy="9766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8" name="Ligne"/>
            <p:cNvSpPr/>
            <p:nvPr/>
          </p:nvSpPr>
          <p:spPr>
            <a:xfrm flipH="1">
              <a:off x="9014801" y="1906735"/>
              <a:ext cx="1073582" cy="9766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79" name="Ligne"/>
            <p:cNvSpPr/>
            <p:nvPr/>
          </p:nvSpPr>
          <p:spPr>
            <a:xfrm flipH="1">
              <a:off x="4166297" y="634319"/>
              <a:ext cx="782183" cy="712915"/>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sp>
          <p:nvSpPr>
            <p:cNvPr id="1180" name="Ligne"/>
            <p:cNvSpPr/>
            <p:nvPr/>
          </p:nvSpPr>
          <p:spPr>
            <a:xfrm flipH="1">
              <a:off x="5232298" y="634319"/>
              <a:ext cx="782183" cy="712915"/>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sp>
          <p:nvSpPr>
            <p:cNvPr id="1181" name="Ligne"/>
            <p:cNvSpPr/>
            <p:nvPr/>
          </p:nvSpPr>
          <p:spPr>
            <a:xfrm flipH="1" flipV="1">
              <a:off x="4138590" y="1351193"/>
              <a:ext cx="1102774"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sp>
          <p:nvSpPr>
            <p:cNvPr id="1182" name="Ligne"/>
            <p:cNvSpPr/>
            <p:nvPr/>
          </p:nvSpPr>
          <p:spPr>
            <a:xfrm flipH="1" flipV="1">
              <a:off x="4921039" y="637934"/>
              <a:ext cx="1102774"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grpSp>
          <p:nvGrpSpPr>
            <p:cNvPr id="1188" name="Grouper"/>
            <p:cNvGrpSpPr/>
            <p:nvPr/>
          </p:nvGrpSpPr>
          <p:grpSpPr>
            <a:xfrm rot="1982300">
              <a:off x="5378911" y="1214182"/>
              <a:ext cx="2072954" cy="554605"/>
              <a:chOff x="-22167" y="-6143"/>
              <a:chExt cx="2072953" cy="554603"/>
            </a:xfrm>
          </p:grpSpPr>
          <p:sp>
            <p:nvSpPr>
              <p:cNvPr id="1205" name="Ligne de connexion"/>
              <p:cNvSpPr/>
              <p:nvPr/>
            </p:nvSpPr>
            <p:spPr>
              <a:xfrm>
                <a:off x="-22168" y="243127"/>
                <a:ext cx="412200" cy="263820"/>
              </a:xfrm>
              <a:custGeom>
                <a:avLst/>
                <a:gdLst/>
                <a:ahLst/>
                <a:cxnLst>
                  <a:cxn ang="0">
                    <a:pos x="wd2" y="hd2"/>
                  </a:cxn>
                  <a:cxn ang="5400000">
                    <a:pos x="wd2" y="hd2"/>
                  </a:cxn>
                  <a:cxn ang="10800000">
                    <a:pos x="wd2" y="hd2"/>
                  </a:cxn>
                  <a:cxn ang="16200000">
                    <a:pos x="wd2" y="hd2"/>
                  </a:cxn>
                </a:cxnLst>
                <a:rect l="0" t="0" r="r" b="b"/>
                <a:pathLst>
                  <a:path w="19003" h="16201" extrusionOk="0">
                    <a:moveTo>
                      <a:pt x="1022" y="0"/>
                    </a:moveTo>
                    <a:cubicBezTo>
                      <a:pt x="-2597" y="21480"/>
                      <a:pt x="3397" y="21600"/>
                      <a:pt x="19003" y="35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206" name="Ligne de connexion"/>
              <p:cNvSpPr/>
              <p:nvPr/>
            </p:nvSpPr>
            <p:spPr>
              <a:xfrm>
                <a:off x="729009" y="260977"/>
                <a:ext cx="428918" cy="279574"/>
              </a:xfrm>
              <a:custGeom>
                <a:avLst/>
                <a:gdLst/>
                <a:ahLst/>
                <a:cxnLst>
                  <a:cxn ang="0">
                    <a:pos x="wd2" y="hd2"/>
                  </a:cxn>
                  <a:cxn ang="5400000">
                    <a:pos x="wd2" y="hd2"/>
                  </a:cxn>
                  <a:cxn ang="10800000">
                    <a:pos x="wd2" y="hd2"/>
                  </a:cxn>
                  <a:cxn ang="16200000">
                    <a:pos x="wd2" y="hd2"/>
                  </a:cxn>
                </a:cxnLst>
                <a:rect l="0" t="0" r="r" b="b"/>
                <a:pathLst>
                  <a:path w="18453" h="16200" extrusionOk="0">
                    <a:moveTo>
                      <a:pt x="1673" y="0"/>
                    </a:moveTo>
                    <a:cubicBezTo>
                      <a:pt x="-3147" y="21487"/>
                      <a:pt x="2446" y="21600"/>
                      <a:pt x="18453" y="33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207" name="Ligne de connexion"/>
              <p:cNvSpPr/>
              <p:nvPr/>
            </p:nvSpPr>
            <p:spPr>
              <a:xfrm>
                <a:off x="1531490" y="260679"/>
                <a:ext cx="519297" cy="287782"/>
              </a:xfrm>
              <a:custGeom>
                <a:avLst/>
                <a:gdLst/>
                <a:ahLst/>
                <a:cxnLst>
                  <a:cxn ang="0">
                    <a:pos x="wd2" y="hd2"/>
                  </a:cxn>
                  <a:cxn ang="5400000">
                    <a:pos x="wd2" y="hd2"/>
                  </a:cxn>
                  <a:cxn ang="10800000">
                    <a:pos x="wd2" y="hd2"/>
                  </a:cxn>
                  <a:cxn ang="16200000">
                    <a:pos x="wd2" y="hd2"/>
                  </a:cxn>
                </a:cxnLst>
                <a:rect l="0" t="0" r="r" b="b"/>
                <a:pathLst>
                  <a:path w="19639" h="16200" extrusionOk="0">
                    <a:moveTo>
                      <a:pt x="522" y="17"/>
                    </a:moveTo>
                    <a:cubicBezTo>
                      <a:pt x="-1961" y="21600"/>
                      <a:pt x="4411" y="21594"/>
                      <a:pt x="19639" y="0"/>
                    </a:cubicBezTo>
                  </a:path>
                </a:pathLst>
              </a:custGeom>
              <a:noFill/>
              <a:ln w="254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1208" name="Ligne de connexion"/>
              <p:cNvSpPr/>
              <p:nvPr/>
            </p:nvSpPr>
            <p:spPr>
              <a:xfrm>
                <a:off x="374045" y="-6144"/>
                <a:ext cx="438951" cy="273035"/>
              </a:xfrm>
              <a:custGeom>
                <a:avLst/>
                <a:gdLst/>
                <a:ahLst/>
                <a:cxnLst>
                  <a:cxn ang="0">
                    <a:pos x="wd2" y="hd2"/>
                  </a:cxn>
                  <a:cxn ang="5400000">
                    <a:pos x="wd2" y="hd2"/>
                  </a:cxn>
                  <a:cxn ang="10800000">
                    <a:pos x="wd2" y="hd2"/>
                  </a:cxn>
                  <a:cxn ang="16200000">
                    <a:pos x="wd2" y="hd2"/>
                  </a:cxn>
                </a:cxnLst>
                <a:rect l="0" t="0" r="r" b="b"/>
                <a:pathLst>
                  <a:path w="18222" h="16200" extrusionOk="0">
                    <a:moveTo>
                      <a:pt x="16191" y="16200"/>
                    </a:moveTo>
                    <a:cubicBezTo>
                      <a:pt x="21600" y="-5284"/>
                      <a:pt x="16203" y="-5400"/>
                      <a:pt x="0" y="15853"/>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209" name="Ligne de connexion"/>
              <p:cNvSpPr/>
              <p:nvPr/>
            </p:nvSpPr>
            <p:spPr>
              <a:xfrm>
                <a:off x="1157397" y="14685"/>
                <a:ext cx="420059" cy="263820"/>
              </a:xfrm>
              <a:custGeom>
                <a:avLst/>
                <a:gdLst/>
                <a:ahLst/>
                <a:cxnLst>
                  <a:cxn ang="0">
                    <a:pos x="wd2" y="hd2"/>
                  </a:cxn>
                  <a:cxn ang="5400000">
                    <a:pos x="wd2" y="hd2"/>
                  </a:cxn>
                  <a:cxn ang="10800000">
                    <a:pos x="wd2" y="hd2"/>
                  </a:cxn>
                  <a:cxn ang="16200000">
                    <a:pos x="wd2" y="hd2"/>
                  </a:cxn>
                </a:cxnLst>
                <a:rect l="0" t="0" r="r" b="b"/>
                <a:pathLst>
                  <a:path w="18711" h="16201" extrusionOk="0">
                    <a:moveTo>
                      <a:pt x="17373" y="16201"/>
                    </a:moveTo>
                    <a:cubicBezTo>
                      <a:pt x="21600" y="-5279"/>
                      <a:pt x="15809" y="-5399"/>
                      <a:pt x="0" y="15842"/>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grpSp>
        <p:sp>
          <p:nvSpPr>
            <p:cNvPr id="1189" name="Forcing area"/>
            <p:cNvSpPr txBox="1"/>
            <p:nvPr/>
          </p:nvSpPr>
          <p:spPr>
            <a:xfrm rot="19080000">
              <a:off x="3609483" y="741845"/>
              <a:ext cx="1571227" cy="3539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929292"/>
                  </a:solidFill>
                </a:defRPr>
              </a:lvl1pPr>
            </a:lstStyle>
            <a:p>
              <a:r>
                <a:t>Forcing area</a:t>
              </a:r>
            </a:p>
          </p:txBody>
        </p:sp>
        <p:sp>
          <p:nvSpPr>
            <p:cNvPr id="1190" name="Ligne"/>
            <p:cNvSpPr/>
            <p:nvPr/>
          </p:nvSpPr>
          <p:spPr>
            <a:xfrm>
              <a:off x="1151142" y="1484557"/>
              <a:ext cx="786529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191" name="waves propagation"/>
            <p:cNvSpPr txBox="1"/>
            <p:nvPr/>
          </p:nvSpPr>
          <p:spPr>
            <a:xfrm>
              <a:off x="6772161" y="2143523"/>
              <a:ext cx="2244276" cy="408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chemeClr val="accent5">
                      <a:hueOff val="-82419"/>
                      <a:satOff val="-9513"/>
                      <a:lumOff val="-16343"/>
                    </a:schemeClr>
                  </a:solidFill>
                </a:defRPr>
              </a:lvl1pPr>
            </a:lstStyle>
            <a:p>
              <a:r>
                <a:t>waves propagation</a:t>
              </a:r>
            </a:p>
          </p:txBody>
        </p:sp>
        <p:sp>
          <p:nvSpPr>
            <p:cNvPr id="1192" name="Ligne"/>
            <p:cNvSpPr/>
            <p:nvPr/>
          </p:nvSpPr>
          <p:spPr>
            <a:xfrm flipH="1">
              <a:off x="4808602" y="736124"/>
              <a:ext cx="550374" cy="495559"/>
            </a:xfrm>
            <a:prstGeom prst="line">
              <a:avLst/>
            </a:prstGeom>
            <a:noFill/>
            <a:ln w="25400" cap="flat">
              <a:solidFill>
                <a:schemeClr val="accent5">
                  <a:hueOff val="-82419"/>
                  <a:satOff val="-9513"/>
                  <a:lumOff val="-16343"/>
                </a:schemeClr>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193" name="Ligne"/>
            <p:cNvSpPr/>
            <p:nvPr/>
          </p:nvSpPr>
          <p:spPr>
            <a:xfrm flipV="1">
              <a:off x="833738" y="1534506"/>
              <a:ext cx="1" cy="1422554"/>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194" name="Ligne"/>
            <p:cNvSpPr/>
            <p:nvPr/>
          </p:nvSpPr>
          <p:spPr>
            <a:xfrm>
              <a:off x="1348711" y="3151494"/>
              <a:ext cx="7435407" cy="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195" name="Ligne"/>
            <p:cNvSpPr/>
            <p:nvPr/>
          </p:nvSpPr>
          <p:spPr>
            <a:xfrm flipV="1">
              <a:off x="9232591" y="1954111"/>
              <a:ext cx="1179329" cy="1061873"/>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196" name="ocean surface"/>
            <p:cNvSpPr txBox="1"/>
            <p:nvPr/>
          </p:nvSpPr>
          <p:spPr>
            <a:xfrm>
              <a:off x="2382526" y="0"/>
              <a:ext cx="1699416" cy="408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vl1pPr>
            </a:lstStyle>
            <a:p>
              <a:r>
                <a:t>ocean surface</a:t>
              </a:r>
            </a:p>
          </p:txBody>
        </p:sp>
        <p:sp>
          <p:nvSpPr>
            <p:cNvPr id="1197" name="flat topography"/>
            <p:cNvSpPr txBox="1"/>
            <p:nvPr/>
          </p:nvSpPr>
          <p:spPr>
            <a:xfrm>
              <a:off x="1709243" y="2408222"/>
              <a:ext cx="1819609" cy="408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vl1pPr>
            </a:lstStyle>
            <a:p>
              <a:r>
                <a:t>flat topography</a:t>
              </a:r>
            </a:p>
          </p:txBody>
        </p:sp>
        <p:sp>
          <p:nvSpPr>
            <p:cNvPr id="1198" name="Ligne"/>
            <p:cNvSpPr/>
            <p:nvPr/>
          </p:nvSpPr>
          <p:spPr>
            <a:xfrm flipV="1">
              <a:off x="3550597" y="1519228"/>
              <a:ext cx="1" cy="1360481"/>
            </a:xfrm>
            <a:prstGeom prst="line">
              <a:avLst/>
            </a:prstGeom>
            <a:noFill/>
            <a:ln w="254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199" name="Rectangle"/>
                <p:cNvSpPr txBox="1"/>
                <p:nvPr/>
              </p:nvSpPr>
              <p:spPr>
                <a:xfrm>
                  <a:off x="3619865" y="2056290"/>
                  <a:ext cx="325595" cy="461746"/>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1800">
                      <a:solidFill>
                        <a:schemeClr val="accent3">
                          <a:hueOff val="362282"/>
                          <a:satOff val="31803"/>
                          <a:lumOff val="-18242"/>
                        </a:schemeClr>
                      </a:solidFill>
                    </a:defRPr>
                  </a:lvl1pPr>
                </a:lstStyle>
                <a:p>
                  <a:pPr/>
                  <a14:m>
                    <m:oMathPara xmlns:m="http://schemas.openxmlformats.org/officeDocument/2006/math">
                      <m:oMathParaPr>
                        <m:jc m:val="left"/>
                      </m:oMathParaPr>
                      <m:oMath xmlns:m="http://schemas.openxmlformats.org/officeDocument/2006/math">
                        <m:r>
                          <a:rPr sz="2150" i="1">
                            <a:solidFill>
                              <a:srgbClr val="1CB000"/>
                            </a:solidFill>
                            <a:latin typeface="Cambria Math" panose="02040503050406030204" pitchFamily="18" charset="0"/>
                          </a:rPr>
                          <m:t>𝑁</m:t>
                        </m:r>
                      </m:oMath>
                    </m:oMathPara>
                  </a14:m>
                  <a:endParaRPr>
                    <a:solidFill>
                      <a:srgbClr val="1DB100"/>
                    </a:solidFill>
                  </a:endParaRPr>
                </a:p>
              </p:txBody>
            </p:sp>
          </mc:Choice>
          <mc:Fallback>
            <p:sp>
              <p:nvSpPr>
                <p:cNvPr id="1199" name="Rectangle"/>
                <p:cNvSpPr txBox="1">
                  <a:spLocks noRot="1" noChangeAspect="1" noMove="1" noResize="1" noEditPoints="1" noAdjustHandles="1" noChangeArrowheads="1" noChangeShapeType="1" noTextEdit="1"/>
                </p:cNvSpPr>
                <p:nvPr/>
              </p:nvSpPr>
              <p:spPr>
                <a:xfrm>
                  <a:off x="3619865" y="2056290"/>
                  <a:ext cx="325595" cy="461746"/>
                </a:xfrm>
                <a:prstGeom prst="rect">
                  <a:avLst/>
                </a:prstGeom>
                <a:blipFill>
                  <a:blip r:embed="rId3"/>
                  <a:stretch>
                    <a:fillRect l="-11111" r="-370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00" name="Rectangle"/>
                <p:cNvSpPr txBox="1"/>
                <p:nvPr/>
              </p:nvSpPr>
              <p:spPr>
                <a:xfrm>
                  <a:off x="1168954" y="203647"/>
                  <a:ext cx="908768" cy="464156"/>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1800">
                      <a:solidFill>
                        <a:schemeClr val="accent4">
                          <a:hueOff val="-476017"/>
                          <a:lumOff val="-10042"/>
                        </a:schemeClr>
                      </a:solidFill>
                    </a:defRPr>
                  </a:lvl1pPr>
                </a:lstStyle>
                <a:p>
                  <a:pPr/>
                  <a14:m>
                    <m:oMathPara xmlns:m="http://schemas.openxmlformats.org/officeDocument/2006/math">
                      <m:oMathParaPr>
                        <m:jc m:val="left"/>
                      </m:oMathParaPr>
                      <m:oMath xmlns:m="http://schemas.openxmlformats.org/officeDocument/2006/math">
                        <m:r>
                          <a:rPr sz="2150" i="1">
                            <a:solidFill>
                              <a:srgbClr val="FDAD00"/>
                            </a:solidFill>
                            <a:latin typeface="Cambria Math" panose="02040503050406030204" pitchFamily="18" charset="0"/>
                          </a:rPr>
                          <m:t>𝑓</m:t>
                        </m:r>
                        <m:r>
                          <a:rPr sz="2150" i="1">
                            <a:solidFill>
                              <a:srgbClr val="FDAD00"/>
                            </a:solidFill>
                            <a:latin typeface="Cambria Math" panose="02040503050406030204" pitchFamily="18" charset="0"/>
                          </a:rPr>
                          <m:t>=</m:t>
                        </m:r>
                        <m:r>
                          <a:rPr sz="2150" i="1">
                            <a:solidFill>
                              <a:srgbClr val="FDAD00"/>
                            </a:solidFill>
                            <a:latin typeface="Cambria Math" panose="02040503050406030204" pitchFamily="18" charset="0"/>
                          </a:rPr>
                          <m:t>𝛽</m:t>
                        </m:r>
                        <m:r>
                          <a:rPr sz="2150" i="1">
                            <a:solidFill>
                              <a:srgbClr val="FDAD00"/>
                            </a:solidFill>
                            <a:latin typeface="Cambria Math" panose="02040503050406030204" pitchFamily="18" charset="0"/>
                          </a:rPr>
                          <m:t>𝑦</m:t>
                        </m:r>
                      </m:oMath>
                    </m:oMathPara>
                  </a14:m>
                  <a:endParaRPr>
                    <a:solidFill>
                      <a:srgbClr val="FEAE00"/>
                    </a:solidFill>
                  </a:endParaRPr>
                </a:p>
              </p:txBody>
            </p:sp>
          </mc:Choice>
          <mc:Fallback>
            <p:sp>
              <p:nvSpPr>
                <p:cNvPr id="1200" name="Rectangle"/>
                <p:cNvSpPr txBox="1">
                  <a:spLocks noRot="1" noChangeAspect="1" noMove="1" noResize="1" noEditPoints="1" noAdjustHandles="1" noChangeArrowheads="1" noChangeShapeType="1" noTextEdit="1"/>
                </p:cNvSpPr>
                <p:nvPr/>
              </p:nvSpPr>
              <p:spPr>
                <a:xfrm>
                  <a:off x="1168954" y="203647"/>
                  <a:ext cx="908768" cy="464156"/>
                </a:xfrm>
                <a:prstGeom prst="rect">
                  <a:avLst/>
                </a:prstGeom>
                <a:blipFill>
                  <a:blip r:embed="rId4"/>
                  <a:stretch>
                    <a:fillRect l="-8219" t="-15789" b="-3947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01" name="= 5000m n=40  -levels"/>
                <p:cNvSpPr txBox="1"/>
                <p:nvPr/>
              </p:nvSpPr>
              <p:spPr>
                <a:xfrm rot="16200000">
                  <a:off x="-424959" y="1734290"/>
                  <a:ext cx="1634470" cy="78455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lgn="ctr">
                    <a:defRPr sz="1800"/>
                  </a:pPr>
                  <a14:m>
                    <m:oMath xmlns:m="http://schemas.openxmlformats.org/officeDocument/2006/math">
                      <m:r>
                        <a:rPr sz="2150" i="1">
                          <a:solidFill>
                            <a:srgbClr val="000000"/>
                          </a:solidFill>
                          <a:latin typeface="Cambria Math" panose="02040503050406030204" pitchFamily="18" charset="0"/>
                        </a:rPr>
                        <m:t>𝐻</m:t>
                      </m:r>
                    </m:oMath>
                  </a14:m>
                  <a:r>
                    <a:t> = 5000m</a:t>
                  </a:r>
                  <a:br/>
                  <a:r>
                    <a:t>n=40 </a:t>
                  </a:r>
                  <a14:m>
                    <m:oMath xmlns:m="http://schemas.openxmlformats.org/officeDocument/2006/math">
                      <m:r>
                        <a:rPr sz="2150" i="1">
                          <a:solidFill>
                            <a:srgbClr val="000000"/>
                          </a:solidFill>
                          <a:latin typeface="Cambria Math" panose="02040503050406030204" pitchFamily="18" charset="0"/>
                        </a:rPr>
                        <m:t>𝜎</m:t>
                      </m:r>
                    </m:oMath>
                  </a14:m>
                  <a:r>
                    <a:t>-levels</a:t>
                  </a:r>
                </a:p>
              </p:txBody>
            </p:sp>
          </mc:Choice>
          <mc:Fallback>
            <p:sp>
              <p:nvSpPr>
                <p:cNvPr id="1201" name="= 5000m n=40  -levels"/>
                <p:cNvSpPr txBox="1">
                  <a:spLocks noRot="1" noChangeAspect="1" noMove="1" noResize="1" noEditPoints="1" noAdjustHandles="1" noChangeArrowheads="1" noChangeShapeType="1" noTextEdit="1"/>
                </p:cNvSpPr>
                <p:nvPr/>
              </p:nvSpPr>
              <p:spPr>
                <a:xfrm rot="16200000">
                  <a:off x="-424959" y="1734290"/>
                  <a:ext cx="1634470" cy="784553"/>
                </a:xfrm>
                <a:prstGeom prst="rect">
                  <a:avLst/>
                </a:prstGeom>
                <a:blipFill>
                  <a:blip r:embed="rId5"/>
                  <a:stretch>
                    <a:fillRect t="-1538" r="-4762" b="-2308"/>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02" name="=140 ,  =0.25"/>
                <p:cNvSpPr txBox="1"/>
                <p:nvPr/>
              </p:nvSpPr>
              <p:spPr>
                <a:xfrm>
                  <a:off x="3371669" y="3150799"/>
                  <a:ext cx="2101632" cy="479461"/>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defRPr sz="1800"/>
                  </a:pP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𝑥</m:t>
                          </m:r>
                        </m:sub>
                      </m:sSub>
                    </m:oMath>
                  </a14:m>
                  <a:r>
                    <a:t>=140</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r>
                    <a:t>,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𝑑</m:t>
                          </m:r>
                        </m:e>
                        <m:sub>
                          <m:r>
                            <a:rPr sz="2150" i="1">
                              <a:solidFill>
                                <a:srgbClr val="000000"/>
                              </a:solidFill>
                              <a:latin typeface="Cambria Math" panose="02040503050406030204" pitchFamily="18" charset="0"/>
                            </a:rPr>
                            <m:t>𝑥</m:t>
                          </m:r>
                        </m:sub>
                      </m:sSub>
                    </m:oMath>
                  </a14:m>
                  <a:r>
                    <a:t>=0.25</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endParaRPr/>
                </a:p>
              </p:txBody>
            </p:sp>
          </mc:Choice>
          <mc:Fallback>
            <p:sp>
              <p:nvSpPr>
                <p:cNvPr id="1202" name="=140 ,  =0.25"/>
                <p:cNvSpPr txBox="1">
                  <a:spLocks noRot="1" noChangeAspect="1" noMove="1" noResize="1" noEditPoints="1" noAdjustHandles="1" noChangeArrowheads="1" noChangeShapeType="1" noTextEdit="1"/>
                </p:cNvSpPr>
                <p:nvPr/>
              </p:nvSpPr>
              <p:spPr>
                <a:xfrm>
                  <a:off x="3371669" y="3150799"/>
                  <a:ext cx="2101632" cy="479461"/>
                </a:xfrm>
                <a:prstGeom prst="rect">
                  <a:avLst/>
                </a:prstGeom>
                <a:blipFill>
                  <a:blip r:embed="rId6"/>
                  <a:stretch>
                    <a:fillRect l="-2410" t="-23077" b="-41026"/>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03" name="=50 ,   =0.25"/>
                <p:cNvSpPr txBox="1"/>
                <p:nvPr/>
              </p:nvSpPr>
              <p:spPr>
                <a:xfrm rot="19080000">
                  <a:off x="9717020" y="2287594"/>
                  <a:ext cx="1081290" cy="897448"/>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defRPr sz="1800"/>
                  </a:pP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𝑦</m:t>
                          </m:r>
                        </m:sub>
                      </m:sSub>
                    </m:oMath>
                  </a14:m>
                  <a:r>
                    <a:t>=50</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r>
                    <a:t>, </a:t>
                  </a:r>
                  <a:b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𝑑</m:t>
                          </m:r>
                        </m:e>
                        <m:sub>
                          <m:r>
                            <a:rPr sz="2150" i="1">
                              <a:solidFill>
                                <a:srgbClr val="000000"/>
                              </a:solidFill>
                              <a:latin typeface="Cambria Math" panose="02040503050406030204" pitchFamily="18" charset="0"/>
                            </a:rPr>
                            <m:t>𝑦</m:t>
                          </m:r>
                        </m:sub>
                      </m:sSub>
                    </m:oMath>
                  </a14:m>
                  <a:r>
                    <a:t>=0.25</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endParaRPr/>
                </a:p>
              </p:txBody>
            </p:sp>
          </mc:Choice>
          <mc:Fallback>
            <p:sp>
              <p:nvSpPr>
                <p:cNvPr id="1203" name="=50 ,   =0.25"/>
                <p:cNvSpPr txBox="1">
                  <a:spLocks noRot="1" noChangeAspect="1" noMove="1" noResize="1" noEditPoints="1" noAdjustHandles="1" noChangeArrowheads="1" noChangeShapeType="1" noTextEdit="1"/>
                </p:cNvSpPr>
                <p:nvPr/>
              </p:nvSpPr>
              <p:spPr>
                <a:xfrm rot="19080000">
                  <a:off x="9717020" y="2287594"/>
                  <a:ext cx="1081290" cy="897448"/>
                </a:xfrm>
                <a:prstGeom prst="rect">
                  <a:avLst/>
                </a:prstGeom>
                <a:blipFill>
                  <a:blip r:embed="rId7"/>
                  <a:stretch>
                    <a:fillRect l="-9735" t="-2703"/>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movie_all_time.mp4" descr="movie_all_time.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261044" y="1269610"/>
            <a:ext cx="10378178" cy="6918784"/>
          </a:xfrm>
          <a:prstGeom prst="rect">
            <a:avLst/>
          </a:prstGeom>
          <a:ln w="12700">
            <a:miter lim="400000"/>
          </a:ln>
        </p:spPr>
      </p:pic>
      <p:pic>
        <p:nvPicPr>
          <p:cNvPr id="1212" name="vidéo-collée.png" descr="vidéo-collée.png"/>
          <p:cNvPicPr>
            <a:picLocks noChangeAspect="1"/>
          </p:cNvPicPr>
          <p:nvPr/>
        </p:nvPicPr>
        <p:blipFill>
          <a:blip r:embed="rId5"/>
          <a:stretch>
            <a:fillRect/>
          </a:stretch>
        </p:blipFill>
        <p:spPr>
          <a:xfrm>
            <a:off x="10996389" y="2055928"/>
            <a:ext cx="1598876" cy="3005116"/>
          </a:xfrm>
          <a:prstGeom prst="rect">
            <a:avLst/>
          </a:prstGeom>
          <a:ln w="12700">
            <a:miter lim="400000"/>
          </a:ln>
        </p:spPr>
      </p:pic>
      <p:pic>
        <p:nvPicPr>
          <p:cNvPr id="1213" name="vidéo-collée.png" descr="vidéo-collée.png"/>
          <p:cNvPicPr>
            <a:picLocks noChangeAspect="1"/>
          </p:cNvPicPr>
          <p:nvPr/>
        </p:nvPicPr>
        <p:blipFill>
          <a:blip r:embed="rId6"/>
          <a:stretch>
            <a:fillRect/>
          </a:stretch>
        </p:blipFill>
        <p:spPr>
          <a:xfrm>
            <a:off x="11072552" y="4968189"/>
            <a:ext cx="1609191" cy="3005116"/>
          </a:xfrm>
          <a:prstGeom prst="rect">
            <a:avLst/>
          </a:prstGeom>
          <a:ln w="12700">
            <a:miter lim="400000"/>
          </a:ln>
        </p:spPr>
      </p:pic>
      <p:sp>
        <p:nvSpPr>
          <p:cNvPr id="1214" name="(Delpech et al. 2020)"/>
          <p:cNvSpPr txBox="1"/>
          <p:nvPr/>
        </p:nvSpPr>
        <p:spPr>
          <a:xfrm>
            <a:off x="10758808" y="782570"/>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mc:AlternateContent xmlns:mc="http://schemas.openxmlformats.org/markup-compatibility/2006">
        <mc:Choice xmlns:a14="http://schemas.microsoft.com/office/drawing/2010/main" Requires="a14">
          <p:sp>
            <p:nvSpPr>
              <p:cNvPr id="1215" name="Example 1:  primary wave:   75 days,   250 km,   7 cm/s."/>
              <p:cNvSpPr txBox="1"/>
              <p:nvPr/>
            </p:nvSpPr>
            <p:spPr>
              <a:xfrm>
                <a:off x="180430" y="2259904"/>
                <a:ext cx="1705814" cy="154542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Example 1: </a:t>
                </a:r>
                <a:br/>
                <a:r>
                  <a:rPr b="1">
                    <a:solidFill>
                      <a:schemeClr val="accent5">
                        <a:hueOff val="-82419"/>
                        <a:satOff val="-9513"/>
                        <a:lumOff val="-16343"/>
                      </a:schemeClr>
                    </a:solidFill>
                  </a:rPr>
                  <a:t>primary wave</a:t>
                </a:r>
                <a:r>
                  <a:rPr>
                    <a:solidFill>
                      <a:schemeClr val="accent5">
                        <a:hueOff val="-82419"/>
                        <a:satOff val="-9513"/>
                        <a:lumOff val="-16343"/>
                      </a:schemeClr>
                    </a:solidFill>
                  </a:rPr>
                  <a:t>: </a:t>
                </a:r>
                <a:br>
                  <a:rPr>
                    <a:solidFill>
                      <a:schemeClr val="accent5">
                        <a:hueOff val="-82419"/>
                        <a:satOff val="-9513"/>
                        <a:lumOff val="-16343"/>
                      </a:schemeClr>
                    </a:solidFill>
                  </a:rPr>
                </a:br>
                <a14:m>
                  <m:oMath xmlns:m="http://schemas.openxmlformats.org/officeDocument/2006/math">
                    <m:r>
                      <a:rPr sz="2150" i="1">
                        <a:solidFill>
                          <a:srgbClr val="ED220B"/>
                        </a:solidFill>
                        <a:latin typeface="Cambria Math" panose="02040503050406030204" pitchFamily="18" charset="0"/>
                      </a:rPr>
                      <m:t>𝑇</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75 days, </a:t>
                </a:r>
                <a:br>
                  <a:rPr>
                    <a:solidFill>
                      <a:schemeClr val="accent5">
                        <a:hueOff val="-82419"/>
                        <a:satOff val="-9513"/>
                        <a:lumOff val="-16343"/>
                      </a:schemeClr>
                    </a:solidFill>
                  </a:rPr>
                </a:b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𝑥</m:t>
                        </m:r>
                      </m:sub>
                    </m:sSub>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250 km, </a:t>
                </a:r>
                <a:br>
                  <a:rPr>
                    <a:solidFill>
                      <a:schemeClr val="accent5">
                        <a:hueOff val="-82419"/>
                        <a:satOff val="-9513"/>
                        <a:lumOff val="-16343"/>
                      </a:schemeClr>
                    </a:solidFill>
                  </a:rPr>
                </a:br>
                <a14:m>
                  <m:oMath xmlns:m="http://schemas.openxmlformats.org/officeDocument/2006/math">
                    <m:r>
                      <a:rPr sz="2150" i="1">
                        <a:solidFill>
                          <a:srgbClr val="ED220B"/>
                        </a:solidFill>
                        <a:latin typeface="Cambria Math" panose="02040503050406030204" pitchFamily="18" charset="0"/>
                      </a:rPr>
                      <m:t>𝐴</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 cm/s.</a:t>
                </a:r>
                <a:endParaRPr>
                  <a:solidFill>
                    <a:srgbClr val="EE220C"/>
                  </a:solidFill>
                </a:endParaRPr>
              </a:p>
            </p:txBody>
          </p:sp>
        </mc:Choice>
        <mc:Fallback>
          <p:sp>
            <p:nvSpPr>
              <p:cNvPr id="1215" name="Example 1:  primary wave:   75 days,   250 km,   7 cm/s."/>
              <p:cNvSpPr txBox="1">
                <a:spLocks noRot="1" noChangeAspect="1" noMove="1" noResize="1" noEditPoints="1" noAdjustHandles="1" noChangeArrowheads="1" noChangeShapeType="1" noTextEdit="1"/>
              </p:cNvSpPr>
              <p:nvPr/>
            </p:nvSpPr>
            <p:spPr>
              <a:xfrm>
                <a:off x="180430" y="2259904"/>
                <a:ext cx="1705814" cy="1545422"/>
              </a:xfrm>
              <a:prstGeom prst="rect">
                <a:avLst/>
              </a:prstGeom>
              <a:blipFill>
                <a:blip r:embed="rId7"/>
                <a:stretch>
                  <a:fillRect l="-5185" t="-1639" r="-5185" b="-245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16" name="Example 2:  primary wave:   40 days,   500 km,   7 cm/s."/>
              <p:cNvSpPr txBox="1"/>
              <p:nvPr/>
            </p:nvSpPr>
            <p:spPr>
              <a:xfrm>
                <a:off x="180430" y="4795332"/>
                <a:ext cx="1705814" cy="154542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Example 2: </a:t>
                </a:r>
                <a:br/>
                <a:r>
                  <a:rPr b="1">
                    <a:solidFill>
                      <a:schemeClr val="accent5">
                        <a:hueOff val="-82419"/>
                        <a:satOff val="-9513"/>
                        <a:lumOff val="-16343"/>
                      </a:schemeClr>
                    </a:solidFill>
                  </a:rPr>
                  <a:t>primary wave</a:t>
                </a:r>
                <a:r>
                  <a:rPr>
                    <a:solidFill>
                      <a:schemeClr val="accent5">
                        <a:hueOff val="-82419"/>
                        <a:satOff val="-9513"/>
                        <a:lumOff val="-16343"/>
                      </a:schemeClr>
                    </a:solidFill>
                  </a:rPr>
                  <a:t>: </a:t>
                </a:r>
                <a:br>
                  <a:rPr>
                    <a:solidFill>
                      <a:schemeClr val="accent5">
                        <a:hueOff val="-82419"/>
                        <a:satOff val="-9513"/>
                        <a:lumOff val="-16343"/>
                      </a:schemeClr>
                    </a:solidFill>
                  </a:rPr>
                </a:br>
                <a14:m>
                  <m:oMath xmlns:m="http://schemas.openxmlformats.org/officeDocument/2006/math">
                    <m:r>
                      <a:rPr sz="2150" i="1">
                        <a:solidFill>
                          <a:srgbClr val="ED220B"/>
                        </a:solidFill>
                        <a:latin typeface="Cambria Math" panose="02040503050406030204" pitchFamily="18" charset="0"/>
                      </a:rPr>
                      <m:t>𝑇</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40 days, </a:t>
                </a:r>
                <a:br>
                  <a:rPr>
                    <a:solidFill>
                      <a:schemeClr val="accent5">
                        <a:hueOff val="-82419"/>
                        <a:satOff val="-9513"/>
                        <a:lumOff val="-16343"/>
                      </a:schemeClr>
                    </a:solidFill>
                  </a:rPr>
                </a:b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𝑥</m:t>
                        </m:r>
                      </m:sub>
                    </m:sSub>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500 km, </a:t>
                </a:r>
                <a:br>
                  <a:rPr>
                    <a:solidFill>
                      <a:schemeClr val="accent5">
                        <a:hueOff val="-82419"/>
                        <a:satOff val="-9513"/>
                        <a:lumOff val="-16343"/>
                      </a:schemeClr>
                    </a:solidFill>
                  </a:rPr>
                </a:br>
                <a14:m>
                  <m:oMath xmlns:m="http://schemas.openxmlformats.org/officeDocument/2006/math">
                    <m:r>
                      <a:rPr sz="2150" i="1">
                        <a:solidFill>
                          <a:srgbClr val="ED220B"/>
                        </a:solidFill>
                        <a:latin typeface="Cambria Math" panose="02040503050406030204" pitchFamily="18" charset="0"/>
                      </a:rPr>
                      <m:t>𝐴</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 cm/s.</a:t>
                </a:r>
                <a:endParaRPr>
                  <a:solidFill>
                    <a:srgbClr val="EE220C"/>
                  </a:solidFill>
                </a:endParaRPr>
              </a:p>
            </p:txBody>
          </p:sp>
        </mc:Choice>
        <mc:Fallback>
          <p:sp>
            <p:nvSpPr>
              <p:cNvPr id="1216" name="Example 2:  primary wave:   40 days,   500 km,   7 cm/s."/>
              <p:cNvSpPr txBox="1">
                <a:spLocks noRot="1" noChangeAspect="1" noMove="1" noResize="1" noEditPoints="1" noAdjustHandles="1" noChangeArrowheads="1" noChangeShapeType="1" noTextEdit="1"/>
              </p:cNvSpPr>
              <p:nvPr/>
            </p:nvSpPr>
            <p:spPr>
              <a:xfrm>
                <a:off x="180430" y="4795332"/>
                <a:ext cx="1705814" cy="1545422"/>
              </a:xfrm>
              <a:prstGeom prst="rect">
                <a:avLst/>
              </a:prstGeom>
              <a:blipFill>
                <a:blip r:embed="rId8"/>
                <a:stretch>
                  <a:fillRect l="-5185" t="-813" r="-5185" b="-243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217" name="In the first example, an instability occurs and produces ZJ-like structures."/>
          <p:cNvSpPr txBox="1"/>
          <p:nvPr/>
        </p:nvSpPr>
        <p:spPr>
          <a:xfrm>
            <a:off x="2704210" y="8495478"/>
            <a:ext cx="7596379"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In the first example, an instability occurs and produces ZJ-like structures.</a:t>
            </a:r>
          </a:p>
        </p:txBody>
      </p:sp>
      <p:sp>
        <p:nvSpPr>
          <p:cNvPr id="1218" name="Idealized numerical simulation at low latitudes"/>
          <p:cNvSpPr txBox="1"/>
          <p:nvPr/>
        </p:nvSpPr>
        <p:spPr>
          <a:xfrm>
            <a:off x="-8654" y="306781"/>
            <a:ext cx="13004800"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Idealized numerical simulation at low latitudes</a:t>
            </a:r>
          </a:p>
        </p:txBody>
      </p:sp>
      <mc:AlternateContent xmlns:mc="http://schemas.openxmlformats.org/markup-compatibility/2006">
        <mc:Choice xmlns:a14="http://schemas.microsoft.com/office/drawing/2010/main" Requires="a14">
          <p:sp>
            <p:nvSpPr>
              <p:cNvPr id="1219" name="Texte"/>
              <p:cNvSpPr txBox="1"/>
              <p:nvPr/>
            </p:nvSpPr>
            <p:spPr>
              <a:xfrm>
                <a:off x="2616526" y="2113307"/>
                <a:ext cx="298208" cy="584146"/>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a:lvl1pPr>
              </a:lstStyle>
              <a:p>
                <a:pPr/>
                <a14:m>
                  <m:oMathPara xmlns:m="http://schemas.openxmlformats.org/officeDocument/2006/math">
                    <m:oMathParaPr>
                      <m:jc m:val="left"/>
                    </m:oMathParaPr>
                    <m:oMath xmlns:m="http://schemas.openxmlformats.org/officeDocument/2006/math">
                      <m:r>
                        <a:rPr sz="3250" i="1">
                          <a:solidFill>
                            <a:srgbClr val="000000"/>
                          </a:solidFill>
                          <a:latin typeface="Cambria Math" panose="02040503050406030204" pitchFamily="18" charset="0"/>
                        </a:rPr>
                        <m:t>𝑣</m:t>
                      </m:r>
                    </m:oMath>
                  </m:oMathPara>
                </a14:m>
                <a:endParaRPr/>
              </a:p>
            </p:txBody>
          </p:sp>
        </mc:Choice>
        <mc:Fallback>
          <p:sp>
            <p:nvSpPr>
              <p:cNvPr id="1219" name="Texte"/>
              <p:cNvSpPr txBox="1">
                <a:spLocks noRot="1" noChangeAspect="1" noMove="1" noResize="1" noEditPoints="1" noAdjustHandles="1" noChangeArrowheads="1" noChangeShapeType="1" noTextEdit="1"/>
              </p:cNvSpPr>
              <p:nvPr/>
            </p:nvSpPr>
            <p:spPr>
              <a:xfrm>
                <a:off x="2616526" y="2113307"/>
                <a:ext cx="298208" cy="584146"/>
              </a:xfrm>
              <a:prstGeom prst="rect">
                <a:avLst/>
              </a:prstGeom>
              <a:blipFill>
                <a:blip r:embed="rId9"/>
                <a:stretch>
                  <a:fillRect l="-16000" r="-24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20" name="Texte"/>
              <p:cNvSpPr txBox="1"/>
              <p:nvPr/>
            </p:nvSpPr>
            <p:spPr>
              <a:xfrm>
                <a:off x="2616526" y="5014350"/>
                <a:ext cx="298208" cy="584146"/>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a:lvl1pPr>
              </a:lstStyle>
              <a:p>
                <a:pPr/>
                <a14:m>
                  <m:oMathPara xmlns:m="http://schemas.openxmlformats.org/officeDocument/2006/math">
                    <m:oMathParaPr>
                      <m:jc m:val="left"/>
                    </m:oMathParaPr>
                    <m:oMath xmlns:m="http://schemas.openxmlformats.org/officeDocument/2006/math">
                      <m:r>
                        <a:rPr sz="3250" i="1">
                          <a:solidFill>
                            <a:srgbClr val="000000"/>
                          </a:solidFill>
                          <a:latin typeface="Cambria Math" panose="02040503050406030204" pitchFamily="18" charset="0"/>
                        </a:rPr>
                        <m:t>𝑣</m:t>
                      </m:r>
                    </m:oMath>
                  </m:oMathPara>
                </a14:m>
                <a:endParaRPr/>
              </a:p>
            </p:txBody>
          </p:sp>
        </mc:Choice>
        <mc:Fallback>
          <p:sp>
            <p:nvSpPr>
              <p:cNvPr id="1220" name="Texte"/>
              <p:cNvSpPr txBox="1">
                <a:spLocks noRot="1" noChangeAspect="1" noMove="1" noResize="1" noEditPoints="1" noAdjustHandles="1" noChangeArrowheads="1" noChangeShapeType="1" noTextEdit="1"/>
              </p:cNvSpPr>
              <p:nvPr/>
            </p:nvSpPr>
            <p:spPr>
              <a:xfrm>
                <a:off x="2616526" y="5014350"/>
                <a:ext cx="298208" cy="584146"/>
              </a:xfrm>
              <a:prstGeom prst="rect">
                <a:avLst/>
              </a:prstGeom>
              <a:blipFill>
                <a:blip r:embed="rId10"/>
                <a:stretch>
                  <a:fillRect l="-16000" r="-24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21" name="Texte"/>
              <p:cNvSpPr txBox="1"/>
              <p:nvPr/>
            </p:nvSpPr>
            <p:spPr>
              <a:xfrm>
                <a:off x="6980609" y="2113307"/>
                <a:ext cx="321403" cy="584146"/>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a:lvl1pPr>
              </a:lstStyle>
              <a:p>
                <a:pPr/>
                <a14:m>
                  <m:oMathPara xmlns:m="http://schemas.openxmlformats.org/officeDocument/2006/math">
                    <m:oMathParaPr>
                      <m:jc m:val="left"/>
                    </m:oMathParaPr>
                    <m:oMath xmlns:m="http://schemas.openxmlformats.org/officeDocument/2006/math">
                      <m:r>
                        <a:rPr sz="3250" i="1">
                          <a:solidFill>
                            <a:srgbClr val="000000"/>
                          </a:solidFill>
                          <a:latin typeface="Cambria Math" panose="02040503050406030204" pitchFamily="18" charset="0"/>
                        </a:rPr>
                        <m:t>𝑢</m:t>
                      </m:r>
                    </m:oMath>
                  </m:oMathPara>
                </a14:m>
                <a:endParaRPr/>
              </a:p>
            </p:txBody>
          </p:sp>
        </mc:Choice>
        <mc:Fallback>
          <p:sp>
            <p:nvSpPr>
              <p:cNvPr id="1221" name="Texte"/>
              <p:cNvSpPr txBox="1">
                <a:spLocks noRot="1" noChangeAspect="1" noMove="1" noResize="1" noEditPoints="1" noAdjustHandles="1" noChangeArrowheads="1" noChangeShapeType="1" noTextEdit="1"/>
              </p:cNvSpPr>
              <p:nvPr/>
            </p:nvSpPr>
            <p:spPr>
              <a:xfrm>
                <a:off x="6980609" y="2113307"/>
                <a:ext cx="321403" cy="584146"/>
              </a:xfrm>
              <a:prstGeom prst="rect">
                <a:avLst/>
              </a:prstGeom>
              <a:blipFill>
                <a:blip r:embed="rId11"/>
                <a:stretch>
                  <a:fillRect l="-14815" r="-1481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22" name="Texte"/>
              <p:cNvSpPr txBox="1"/>
              <p:nvPr/>
            </p:nvSpPr>
            <p:spPr>
              <a:xfrm>
                <a:off x="6993309" y="5014350"/>
                <a:ext cx="321403" cy="584146"/>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a:lvl1pPr>
              </a:lstStyle>
              <a:p>
                <a:pPr/>
                <a14:m>
                  <m:oMathPara xmlns:m="http://schemas.openxmlformats.org/officeDocument/2006/math">
                    <m:oMathParaPr>
                      <m:jc m:val="left"/>
                    </m:oMathParaPr>
                    <m:oMath xmlns:m="http://schemas.openxmlformats.org/officeDocument/2006/math">
                      <m:r>
                        <a:rPr sz="3250" i="1">
                          <a:solidFill>
                            <a:srgbClr val="000000"/>
                          </a:solidFill>
                          <a:latin typeface="Cambria Math" panose="02040503050406030204" pitchFamily="18" charset="0"/>
                        </a:rPr>
                        <m:t>𝑢</m:t>
                      </m:r>
                    </m:oMath>
                  </m:oMathPara>
                </a14:m>
                <a:endParaRPr/>
              </a:p>
            </p:txBody>
          </p:sp>
        </mc:Choice>
        <mc:Fallback>
          <p:sp>
            <p:nvSpPr>
              <p:cNvPr id="1222" name="Texte"/>
              <p:cNvSpPr txBox="1">
                <a:spLocks noRot="1" noChangeAspect="1" noMove="1" noResize="1" noEditPoints="1" noAdjustHandles="1" noChangeArrowheads="1" noChangeShapeType="1" noTextEdit="1"/>
              </p:cNvSpPr>
              <p:nvPr/>
            </p:nvSpPr>
            <p:spPr>
              <a:xfrm>
                <a:off x="6993309" y="5014350"/>
                <a:ext cx="321403" cy="584146"/>
              </a:xfrm>
              <a:prstGeom prst="rect">
                <a:avLst/>
              </a:prstGeom>
              <a:blipFill>
                <a:blip r:embed="rId12"/>
                <a:stretch>
                  <a:fillRect l="-15385" r="-1923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23" name="Texte"/>
              <p:cNvSpPr txBox="1"/>
              <p:nvPr/>
            </p:nvSpPr>
            <p:spPr>
              <a:xfrm>
                <a:off x="11344793" y="2138707"/>
                <a:ext cx="321403" cy="584146"/>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a:lvl1pPr>
              </a:lstStyle>
              <a:p>
                <a:pPr/>
                <a14:m>
                  <m:oMathPara xmlns:m="http://schemas.openxmlformats.org/officeDocument/2006/math">
                    <m:oMathParaPr>
                      <m:jc m:val="left"/>
                    </m:oMathParaPr>
                    <m:oMath xmlns:m="http://schemas.openxmlformats.org/officeDocument/2006/math">
                      <m:bar>
                        <m:barPr>
                          <m:pos m:val="top"/>
                          <m:ctrlPr>
                            <a:rPr sz="3250" i="1">
                              <a:solidFill>
                                <a:srgbClr val="000000"/>
                              </a:solidFill>
                              <a:latin typeface="Cambria Math" panose="02040503050406030204" pitchFamily="18" charset="0"/>
                            </a:rPr>
                          </m:ctrlPr>
                        </m:barPr>
                        <m:e>
                          <m:r>
                            <a:rPr sz="3250" i="1">
                              <a:solidFill>
                                <a:srgbClr val="000000"/>
                              </a:solidFill>
                              <a:latin typeface="Cambria Math" panose="02040503050406030204" pitchFamily="18" charset="0"/>
                            </a:rPr>
                            <m:t>𝑢</m:t>
                          </m:r>
                        </m:e>
                      </m:bar>
                    </m:oMath>
                  </m:oMathPara>
                </a14:m>
                <a:endParaRPr/>
              </a:p>
            </p:txBody>
          </p:sp>
        </mc:Choice>
        <mc:Fallback>
          <p:sp>
            <p:nvSpPr>
              <p:cNvPr id="1223" name="Texte"/>
              <p:cNvSpPr txBox="1">
                <a:spLocks noRot="1" noChangeAspect="1" noMove="1" noResize="1" noEditPoints="1" noAdjustHandles="1" noChangeArrowheads="1" noChangeShapeType="1" noTextEdit="1"/>
              </p:cNvSpPr>
              <p:nvPr/>
            </p:nvSpPr>
            <p:spPr>
              <a:xfrm>
                <a:off x="11344793" y="2138707"/>
                <a:ext cx="321403" cy="584146"/>
              </a:xfrm>
              <a:prstGeom prst="rect">
                <a:avLst/>
              </a:prstGeom>
              <a:blipFill>
                <a:blip r:embed="rId13"/>
                <a:stretch>
                  <a:fillRect l="-15385" r="-1923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24" name="Texte"/>
              <p:cNvSpPr txBox="1"/>
              <p:nvPr/>
            </p:nvSpPr>
            <p:spPr>
              <a:xfrm>
                <a:off x="11357493" y="5027050"/>
                <a:ext cx="321403" cy="584146"/>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2700"/>
                </a:lvl1pPr>
              </a:lstStyle>
              <a:p>
                <a:pPr/>
                <a14:m>
                  <m:oMathPara xmlns:m="http://schemas.openxmlformats.org/officeDocument/2006/math">
                    <m:oMathParaPr>
                      <m:jc m:val="left"/>
                    </m:oMathParaPr>
                    <m:oMath xmlns:m="http://schemas.openxmlformats.org/officeDocument/2006/math">
                      <m:bar>
                        <m:barPr>
                          <m:pos m:val="top"/>
                          <m:ctrlPr>
                            <a:rPr sz="3250" i="1">
                              <a:solidFill>
                                <a:srgbClr val="000000"/>
                              </a:solidFill>
                              <a:latin typeface="Cambria Math" panose="02040503050406030204" pitchFamily="18" charset="0"/>
                            </a:rPr>
                          </m:ctrlPr>
                        </m:barPr>
                        <m:e>
                          <m:r>
                            <a:rPr sz="3250" i="1">
                              <a:solidFill>
                                <a:srgbClr val="000000"/>
                              </a:solidFill>
                              <a:latin typeface="Cambria Math" panose="02040503050406030204" pitchFamily="18" charset="0"/>
                            </a:rPr>
                            <m:t>𝑢</m:t>
                          </m:r>
                        </m:e>
                      </m:bar>
                    </m:oMath>
                  </m:oMathPara>
                </a14:m>
                <a:endParaRPr/>
              </a:p>
            </p:txBody>
          </p:sp>
        </mc:Choice>
        <mc:Fallback>
          <p:sp>
            <p:nvSpPr>
              <p:cNvPr id="1224" name="Texte"/>
              <p:cNvSpPr txBox="1">
                <a:spLocks noRot="1" noChangeAspect="1" noMove="1" noResize="1" noEditPoints="1" noAdjustHandles="1" noChangeArrowheads="1" noChangeShapeType="1" noTextEdit="1"/>
              </p:cNvSpPr>
              <p:nvPr/>
            </p:nvSpPr>
            <p:spPr>
              <a:xfrm>
                <a:off x="11357493" y="5027050"/>
                <a:ext cx="321403" cy="584146"/>
              </a:xfrm>
              <a:prstGeom prst="rect">
                <a:avLst/>
              </a:prstGeom>
              <a:blipFill>
                <a:blip r:embed="rId14"/>
                <a:stretch>
                  <a:fillRect l="-15385" r="-1923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12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11"/>
                </p:tgtEl>
              </p:cMediaNode>
            </p:video>
            <p:seq concurrent="1" prevAc="none" nextAc="seek">
              <p:cTn id="8" restart="whenNotActive" fill="hold" evtFilter="cancelBubble" nodeType="interactiveSeq">
                <p:stCondLst>
                  <p:cond evt="onClick" delay="0">
                    <p:tgtEl>
                      <p:spTgt spid="12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11"/>
                                        </p:tgtEl>
                                      </p:cBhvr>
                                    </p:cmd>
                                  </p:childTnLst>
                                </p:cTn>
                              </p:par>
                            </p:childTnLst>
                          </p:cTn>
                        </p:par>
                      </p:childTnLst>
                    </p:cTn>
                  </p:par>
                </p:childTnLst>
              </p:cTn>
              <p:nextCondLst>
                <p:cond evt="onClick" delay="0">
                  <p:tgtEl>
                    <p:spTgt spid="1211"/>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6" name="Capture d’écran 2025-09-25 à 17.39.11.png" descr="Capture d’écran 2025-09-25 à 17.39.11.png"/>
          <p:cNvPicPr>
            <a:picLocks noChangeAspect="1"/>
          </p:cNvPicPr>
          <p:nvPr/>
        </p:nvPicPr>
        <p:blipFill>
          <a:blip r:embed="rId2"/>
          <a:stretch>
            <a:fillRect/>
          </a:stretch>
        </p:blipFill>
        <p:spPr>
          <a:xfrm>
            <a:off x="82550" y="1827965"/>
            <a:ext cx="12839700" cy="4787901"/>
          </a:xfrm>
          <a:prstGeom prst="rect">
            <a:avLst/>
          </a:prstGeom>
          <a:ln w="12700">
            <a:miter lim="400000"/>
          </a:ln>
        </p:spPr>
      </p:pic>
      <p:sp>
        <p:nvSpPr>
          <p:cNvPr id="1227" name="Ovale"/>
          <p:cNvSpPr/>
          <p:nvPr/>
        </p:nvSpPr>
        <p:spPr>
          <a:xfrm>
            <a:off x="1289902" y="2812215"/>
            <a:ext cx="1729037" cy="2693547"/>
          </a:xfrm>
          <a:prstGeom prst="ellipse">
            <a:avLst/>
          </a:prstGeom>
          <a:ln w="25400">
            <a:solidFill>
              <a:srgbClr val="000000"/>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228" name="Ligne"/>
          <p:cNvSpPr/>
          <p:nvPr/>
        </p:nvSpPr>
        <p:spPr>
          <a:xfrm flipH="1">
            <a:off x="2222126" y="1554915"/>
            <a:ext cx="1071904" cy="1310353"/>
          </a:xfrm>
          <a:prstGeom prst="line">
            <a:avLst/>
          </a:prstGeom>
          <a:ln w="25400">
            <a:solidFill>
              <a:srgbClr val="000000"/>
            </a:solidFill>
            <a:miter lim="400000"/>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1229" name="Example 1:  primary wave:  75 days,  250 km,  5000 km…"/>
              <p:cNvSpPr txBox="1"/>
              <p:nvPr/>
            </p:nvSpPr>
            <p:spPr>
              <a:xfrm>
                <a:off x="1007182" y="6799443"/>
                <a:ext cx="5916329" cy="207827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Example 1: </a:t>
                </a:r>
                <a:br/>
                <a:r>
                  <a:rPr>
                    <a:solidFill>
                      <a:schemeClr val="accent5">
                        <a:hueOff val="-82419"/>
                        <a:satOff val="-9513"/>
                        <a:lumOff val="-16343"/>
                      </a:schemeClr>
                    </a:solidFill>
                  </a:rPr>
                  <a:t>primary wave: </a:t>
                </a:r>
                <a14:m>
                  <m:oMath xmlns:m="http://schemas.openxmlformats.org/officeDocument/2006/math">
                    <m:r>
                      <a:rPr sz="2150" i="1">
                        <a:solidFill>
                          <a:srgbClr val="ED220B"/>
                        </a:solidFill>
                        <a:latin typeface="Cambria Math" panose="02040503050406030204" pitchFamily="18" charset="0"/>
                      </a:rPr>
                      <m:t>𝑇</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75 days, </a:t>
                </a: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𝑥</m:t>
                        </m:r>
                      </m:sub>
                    </m:sSub>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250 km, </a:t>
                </a: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𝑦</m:t>
                        </m:r>
                      </m:sub>
                    </m:sSub>
                    <m:r>
                      <a:rPr sz="2150" i="1">
                        <a:solidFill>
                          <a:srgbClr val="ED220B"/>
                        </a:solidFill>
                        <a:latin typeface="Cambria Math" panose="02040503050406030204" pitchFamily="18" charset="0"/>
                      </a:rPr>
                      <m:t>&gt;</m:t>
                    </m:r>
                  </m:oMath>
                </a14:m>
                <a:r>
                  <a:rPr>
                    <a:solidFill>
                      <a:schemeClr val="accent5">
                        <a:hueOff val="-82419"/>
                        <a:satOff val="-9513"/>
                        <a:lumOff val="-16343"/>
                      </a:schemeClr>
                    </a:solidFill>
                  </a:rPr>
                  <a:t>5000 km</a:t>
                </a:r>
              </a:p>
              <a:p>
                <a:pPr>
                  <a:defRPr sz="1800">
                    <a:solidFill>
                      <a:schemeClr val="accent2">
                        <a:hueOff val="-202083"/>
                        <a:satOff val="17755"/>
                        <a:lumOff val="-16089"/>
                      </a:schemeClr>
                    </a:solidFill>
                  </a:defRPr>
                </a:pPr>
                <a:r>
                  <a:t>Two secondary waves are likely to grow: </a:t>
                </a:r>
                <a:br/>
                <a:r>
                  <a:t>1: </a:t>
                </a:r>
                <a14:m>
                  <m:oMath xmlns:m="http://schemas.openxmlformats.org/officeDocument/2006/math">
                    <m:r>
                      <a:rPr sz="2150" i="1">
                        <a:solidFill>
                          <a:srgbClr val="00AB8E"/>
                        </a:solidFill>
                        <a:latin typeface="Cambria Math" panose="02040503050406030204" pitchFamily="18" charset="0"/>
                      </a:rPr>
                      <m:t>𝑇</m:t>
                    </m:r>
                    <m:r>
                      <a:rPr sz="2150" i="1">
                        <a:solidFill>
                          <a:srgbClr val="00AB8E"/>
                        </a:solidFill>
                        <a:latin typeface="Cambria Math" panose="02040503050406030204" pitchFamily="18" charset="0"/>
                      </a:rPr>
                      <m:t>&gt;</m:t>
                    </m:r>
                  </m:oMath>
                </a14:m>
                <a:r>
                  <a:t>500 days,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𝑥</m:t>
                        </m:r>
                      </m:sub>
                    </m:sSub>
                    <m:r>
                      <a:rPr sz="2150" i="1">
                        <a:solidFill>
                          <a:srgbClr val="00AB8E"/>
                        </a:solidFill>
                        <a:latin typeface="Cambria Math" panose="02040503050406030204" pitchFamily="18" charset="0"/>
                      </a:rPr>
                      <m:t>&gt;</m:t>
                    </m:r>
                  </m:oMath>
                </a14:m>
                <a:r>
                  <a:t>5000 km,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𝑦</m:t>
                        </m:r>
                      </m:sub>
                    </m:sSub>
                    <m:r>
                      <a:rPr sz="2150" i="1">
                        <a:solidFill>
                          <a:srgbClr val="00AB8E"/>
                        </a:solidFill>
                        <a:latin typeface="Cambria Math" panose="02040503050406030204" pitchFamily="18" charset="0"/>
                      </a:rPr>
                      <m:t>=</m:t>
                    </m:r>
                  </m:oMath>
                </a14:m>
                <a:r>
                  <a:t>450 km</a:t>
                </a:r>
                <a:br/>
                <a:r>
                  <a:t>2: </a:t>
                </a:r>
                <a14:m>
                  <m:oMath xmlns:m="http://schemas.openxmlformats.org/officeDocument/2006/math">
                    <m:r>
                      <a:rPr sz="2150" i="1">
                        <a:solidFill>
                          <a:srgbClr val="00AB8E"/>
                        </a:solidFill>
                        <a:latin typeface="Cambria Math" panose="02040503050406030204" pitchFamily="18" charset="0"/>
                      </a:rPr>
                      <m:t>𝑇</m:t>
                    </m:r>
                    <m:r>
                      <a:rPr sz="2150" i="1">
                        <a:solidFill>
                          <a:srgbClr val="00AB8E"/>
                        </a:solidFill>
                        <a:latin typeface="Cambria Math" panose="02040503050406030204" pitchFamily="18" charset="0"/>
                      </a:rPr>
                      <m:t>=</m:t>
                    </m:r>
                  </m:oMath>
                </a14:m>
                <a:r>
                  <a:t>110 days,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𝑥</m:t>
                        </m:r>
                      </m:sub>
                    </m:sSub>
                    <m:r>
                      <a:rPr sz="2150" i="1">
                        <a:solidFill>
                          <a:srgbClr val="00AB8E"/>
                        </a:solidFill>
                        <a:latin typeface="Cambria Math" panose="02040503050406030204" pitchFamily="18" charset="0"/>
                      </a:rPr>
                      <m:t>∼</m:t>
                    </m:r>
                  </m:oMath>
                </a14:m>
                <a:r>
                  <a:t>250 km,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𝑦</m:t>
                        </m:r>
                      </m:sub>
                    </m:sSub>
                    <m:r>
                      <a:rPr sz="2150" i="1">
                        <a:solidFill>
                          <a:srgbClr val="00AB8E"/>
                        </a:solidFill>
                        <a:latin typeface="Cambria Math" panose="02040503050406030204" pitchFamily="18" charset="0"/>
                      </a:rPr>
                      <m:t>=</m:t>
                    </m:r>
                  </m:oMath>
                </a14:m>
                <a:r>
                  <a:t>450 km</a:t>
                </a:r>
                <a:endParaRPr>
                  <a:solidFill>
                    <a:srgbClr val="00AB8E"/>
                  </a:solidFill>
                </a:endParaRPr>
              </a:p>
            </p:txBody>
          </p:sp>
        </mc:Choice>
        <mc:Fallback>
          <p:sp>
            <p:nvSpPr>
              <p:cNvPr id="1229" name="Example 1:  primary wave:  75 days,  250 km,  5000 km…"/>
              <p:cNvSpPr txBox="1">
                <a:spLocks noRot="1" noChangeAspect="1" noMove="1" noResize="1" noEditPoints="1" noAdjustHandles="1" noChangeArrowheads="1" noChangeShapeType="1" noTextEdit="1"/>
              </p:cNvSpPr>
              <p:nvPr/>
            </p:nvSpPr>
            <p:spPr>
              <a:xfrm>
                <a:off x="1007182" y="6799443"/>
                <a:ext cx="5916329" cy="2078272"/>
              </a:xfrm>
              <a:prstGeom prst="rect">
                <a:avLst/>
              </a:prstGeom>
              <a:blipFill>
                <a:blip r:embed="rId3"/>
                <a:stretch>
                  <a:fillRect l="-1499" r="-64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230" name="(Delpech et al. 2020)"/>
          <p:cNvSpPr txBox="1"/>
          <p:nvPr/>
        </p:nvSpPr>
        <p:spPr>
          <a:xfrm>
            <a:off x="10706644" y="605874"/>
            <a:ext cx="197012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a:t>
            </a:r>
          </a:p>
        </p:txBody>
      </p:sp>
      <p:sp>
        <p:nvSpPr>
          <p:cNvPr id="1231" name="1"/>
          <p:cNvSpPr txBox="1"/>
          <p:nvPr/>
        </p:nvSpPr>
        <p:spPr>
          <a:xfrm>
            <a:off x="3125107" y="4238988"/>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32" name="2"/>
          <p:cNvSpPr txBox="1"/>
          <p:nvPr/>
        </p:nvSpPr>
        <p:spPr>
          <a:xfrm>
            <a:off x="2026658" y="3111954"/>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33" name="p"/>
          <p:cNvSpPr txBox="1"/>
          <p:nvPr/>
        </p:nvSpPr>
        <p:spPr>
          <a:xfrm>
            <a:off x="1679912" y="4116778"/>
            <a:ext cx="26949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34" name="p"/>
          <p:cNvSpPr txBox="1"/>
          <p:nvPr/>
        </p:nvSpPr>
        <p:spPr>
          <a:xfrm>
            <a:off x="7812343" y="4670933"/>
            <a:ext cx="26949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35" name="2"/>
          <p:cNvSpPr txBox="1"/>
          <p:nvPr/>
        </p:nvSpPr>
        <p:spPr>
          <a:xfrm>
            <a:off x="7448470" y="5579818"/>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36" name="1"/>
          <p:cNvSpPr txBox="1"/>
          <p:nvPr/>
        </p:nvSpPr>
        <p:spPr>
          <a:xfrm>
            <a:off x="11027119" y="5327415"/>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37" name="Interpretation in term of decay instability of a Rossby wave"/>
          <p:cNvSpPr txBox="1"/>
          <p:nvPr/>
        </p:nvSpPr>
        <p:spPr>
          <a:xfrm>
            <a:off x="0" y="144894"/>
            <a:ext cx="13004801"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Interpretation in term of decay instability of a Rossby wave</a:t>
            </a:r>
          </a:p>
        </p:txBody>
      </p:sp>
      <mc:AlternateContent xmlns:mc="http://schemas.openxmlformats.org/markup-compatibility/2006">
        <mc:Choice xmlns:a14="http://schemas.microsoft.com/office/drawing/2010/main" Requires="a14">
          <p:sp>
            <p:nvSpPr>
              <p:cNvPr id="1238" name="Resonant manifold ( )"/>
              <p:cNvSpPr txBox="1"/>
              <p:nvPr/>
            </p:nvSpPr>
            <p:spPr>
              <a:xfrm>
                <a:off x="3173888" y="1165467"/>
                <a:ext cx="3190958" cy="42329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Resonant manifold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a:t>
                </a:r>
              </a:p>
            </p:txBody>
          </p:sp>
        </mc:Choice>
        <mc:Fallback>
          <p:sp>
            <p:nvSpPr>
              <p:cNvPr id="1238" name="Resonant manifold ( )"/>
              <p:cNvSpPr txBox="1">
                <a:spLocks noRot="1" noChangeAspect="1" noMove="1" noResize="1" noEditPoints="1" noAdjustHandles="1" noChangeArrowheads="1" noChangeShapeType="1" noTextEdit="1"/>
              </p:cNvSpPr>
              <p:nvPr/>
            </p:nvSpPr>
            <p:spPr>
              <a:xfrm>
                <a:off x="3173888" y="1165467"/>
                <a:ext cx="3190958" cy="423297"/>
              </a:xfrm>
              <a:prstGeom prst="rect">
                <a:avLst/>
              </a:prstGeom>
              <a:blipFill>
                <a:blip r:embed="rId4"/>
                <a:stretch>
                  <a:fillRect l="-3175" r="-1587" b="-1428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0" name="Image" descr="Image"/>
          <p:cNvPicPr>
            <a:picLocks noChangeAspect="1"/>
          </p:cNvPicPr>
          <p:nvPr/>
        </p:nvPicPr>
        <p:blipFill>
          <a:blip r:embed="rId2"/>
          <a:stretch>
            <a:fillRect/>
          </a:stretch>
        </p:blipFill>
        <p:spPr>
          <a:xfrm>
            <a:off x="6876918" y="1341863"/>
            <a:ext cx="5812505" cy="5634252"/>
          </a:xfrm>
          <a:prstGeom prst="rect">
            <a:avLst/>
          </a:prstGeom>
          <a:ln w="12700">
            <a:miter lim="400000"/>
          </a:ln>
        </p:spPr>
      </p:pic>
      <p:sp>
        <p:nvSpPr>
          <p:cNvPr id="1241" name="Interpretation in term of decay instability of a Rossby wave"/>
          <p:cNvSpPr txBox="1"/>
          <p:nvPr/>
        </p:nvSpPr>
        <p:spPr>
          <a:xfrm>
            <a:off x="339" y="156674"/>
            <a:ext cx="13004122"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Interpretation in term of decay instability of a Rossby wave</a:t>
            </a:r>
          </a:p>
        </p:txBody>
      </p:sp>
      <p:pic>
        <p:nvPicPr>
          <p:cNvPr id="1242" name="Capture d’écran 2025-09-25 à 17.39.11.png" descr="Capture d’écran 2025-09-25 à 17.39.11.png"/>
          <p:cNvPicPr>
            <a:picLocks noChangeAspect="1"/>
          </p:cNvPicPr>
          <p:nvPr/>
        </p:nvPicPr>
        <p:blipFill>
          <a:blip r:embed="rId3"/>
          <a:srcRect r="49845"/>
          <a:stretch>
            <a:fillRect/>
          </a:stretch>
        </p:blipFill>
        <p:spPr>
          <a:xfrm>
            <a:off x="82550" y="1827965"/>
            <a:ext cx="6439656" cy="4787901"/>
          </a:xfrm>
          <a:prstGeom prst="rect">
            <a:avLst/>
          </a:prstGeom>
          <a:ln w="12700">
            <a:miter lim="400000"/>
          </a:ln>
        </p:spPr>
      </p:pic>
      <p:sp>
        <p:nvSpPr>
          <p:cNvPr id="1243" name="Ovale"/>
          <p:cNvSpPr/>
          <p:nvPr/>
        </p:nvSpPr>
        <p:spPr>
          <a:xfrm>
            <a:off x="1289902" y="2812215"/>
            <a:ext cx="1729037" cy="2693547"/>
          </a:xfrm>
          <a:prstGeom prst="ellipse">
            <a:avLst/>
          </a:prstGeom>
          <a:ln w="25400">
            <a:solidFill>
              <a:srgbClr val="000000"/>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244" name="Ligne"/>
          <p:cNvSpPr/>
          <p:nvPr/>
        </p:nvSpPr>
        <p:spPr>
          <a:xfrm flipH="1">
            <a:off x="2222126" y="1554915"/>
            <a:ext cx="1071904" cy="1310353"/>
          </a:xfrm>
          <a:prstGeom prst="line">
            <a:avLst/>
          </a:prstGeom>
          <a:ln w="25400">
            <a:solidFill>
              <a:srgbClr val="000000"/>
            </a:solidFill>
            <a:miter lim="400000"/>
            <a:tailEnd type="triangle"/>
          </a:ln>
        </p:spPr>
        <p:txBody>
          <a:bodyPr lIns="50800" tIns="50800" rIns="50800" bIns="50800" anchor="ctr"/>
          <a:lstStyle/>
          <a:p>
            <a:endParaRPr/>
          </a:p>
        </p:txBody>
      </p:sp>
      <mc:AlternateContent xmlns:mc="http://schemas.openxmlformats.org/markup-compatibility/2006">
        <mc:Choice xmlns:a14="http://schemas.microsoft.com/office/drawing/2010/main" Requires="a14">
          <p:sp>
            <p:nvSpPr>
              <p:cNvPr id="1245" name="Example 1:  primary wave:  75 days,  250 km,  5000 km…"/>
              <p:cNvSpPr txBox="1"/>
              <p:nvPr/>
            </p:nvSpPr>
            <p:spPr>
              <a:xfrm>
                <a:off x="1007182" y="6799443"/>
                <a:ext cx="5916329" cy="207827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Example 1: </a:t>
                </a:r>
                <a:br/>
                <a:r>
                  <a:rPr>
                    <a:solidFill>
                      <a:schemeClr val="accent5">
                        <a:hueOff val="-82419"/>
                        <a:satOff val="-9513"/>
                        <a:lumOff val="-16343"/>
                      </a:schemeClr>
                    </a:solidFill>
                  </a:rPr>
                  <a:t>primary wave: </a:t>
                </a:r>
                <a14:m>
                  <m:oMath xmlns:m="http://schemas.openxmlformats.org/officeDocument/2006/math">
                    <m:r>
                      <a:rPr sz="2150" i="1">
                        <a:solidFill>
                          <a:srgbClr val="ED220B"/>
                        </a:solidFill>
                        <a:latin typeface="Cambria Math" panose="02040503050406030204" pitchFamily="18" charset="0"/>
                      </a:rPr>
                      <m:t>𝑇</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75 days, </a:t>
                </a: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𝑥</m:t>
                        </m:r>
                      </m:sub>
                    </m:sSub>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250 km, </a:t>
                </a: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𝑦</m:t>
                        </m:r>
                      </m:sub>
                    </m:sSub>
                    <m:r>
                      <a:rPr sz="2150" i="1">
                        <a:solidFill>
                          <a:srgbClr val="ED220B"/>
                        </a:solidFill>
                        <a:latin typeface="Cambria Math" panose="02040503050406030204" pitchFamily="18" charset="0"/>
                      </a:rPr>
                      <m:t>&gt;</m:t>
                    </m:r>
                  </m:oMath>
                </a14:m>
                <a:r>
                  <a:rPr>
                    <a:solidFill>
                      <a:schemeClr val="accent5">
                        <a:hueOff val="-82419"/>
                        <a:satOff val="-9513"/>
                        <a:lumOff val="-16343"/>
                      </a:schemeClr>
                    </a:solidFill>
                  </a:rPr>
                  <a:t>5000 km</a:t>
                </a:r>
              </a:p>
              <a:p>
                <a:pPr>
                  <a:defRPr sz="1800">
                    <a:solidFill>
                      <a:schemeClr val="accent2">
                        <a:hueOff val="-202083"/>
                        <a:satOff val="17755"/>
                        <a:lumOff val="-16089"/>
                      </a:schemeClr>
                    </a:solidFill>
                  </a:defRPr>
                </a:pPr>
                <a:r>
                  <a:t>Two secondary waves are likely to grow: </a:t>
                </a:r>
                <a:br/>
                <a:r>
                  <a:t>1: </a:t>
                </a:r>
                <a14:m>
                  <m:oMath xmlns:m="http://schemas.openxmlformats.org/officeDocument/2006/math">
                    <m:r>
                      <a:rPr sz="2150" i="1">
                        <a:solidFill>
                          <a:srgbClr val="00AB8E"/>
                        </a:solidFill>
                        <a:latin typeface="Cambria Math" panose="02040503050406030204" pitchFamily="18" charset="0"/>
                      </a:rPr>
                      <m:t>𝑇</m:t>
                    </m:r>
                    <m:r>
                      <a:rPr sz="2150" i="1">
                        <a:solidFill>
                          <a:srgbClr val="00AB8E"/>
                        </a:solidFill>
                        <a:latin typeface="Cambria Math" panose="02040503050406030204" pitchFamily="18" charset="0"/>
                      </a:rPr>
                      <m:t>&gt;</m:t>
                    </m:r>
                  </m:oMath>
                </a14:m>
                <a:r>
                  <a:t>500 days,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𝑥</m:t>
                        </m:r>
                      </m:sub>
                    </m:sSub>
                    <m:r>
                      <a:rPr sz="2150" i="1">
                        <a:solidFill>
                          <a:srgbClr val="00AB8E"/>
                        </a:solidFill>
                        <a:latin typeface="Cambria Math" panose="02040503050406030204" pitchFamily="18" charset="0"/>
                      </a:rPr>
                      <m:t>&gt;</m:t>
                    </m:r>
                  </m:oMath>
                </a14:m>
                <a:r>
                  <a:t>5000 km,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𝑦</m:t>
                        </m:r>
                      </m:sub>
                    </m:sSub>
                    <m:r>
                      <a:rPr sz="2150" i="1">
                        <a:solidFill>
                          <a:srgbClr val="00AB8E"/>
                        </a:solidFill>
                        <a:latin typeface="Cambria Math" panose="02040503050406030204" pitchFamily="18" charset="0"/>
                      </a:rPr>
                      <m:t>=</m:t>
                    </m:r>
                  </m:oMath>
                </a14:m>
                <a:r>
                  <a:t>450 km</a:t>
                </a:r>
                <a:br/>
                <a:r>
                  <a:t>2: </a:t>
                </a:r>
                <a14:m>
                  <m:oMath xmlns:m="http://schemas.openxmlformats.org/officeDocument/2006/math">
                    <m:r>
                      <a:rPr sz="2150" i="1">
                        <a:solidFill>
                          <a:srgbClr val="00AB8E"/>
                        </a:solidFill>
                        <a:latin typeface="Cambria Math" panose="02040503050406030204" pitchFamily="18" charset="0"/>
                      </a:rPr>
                      <m:t>𝑇</m:t>
                    </m:r>
                    <m:r>
                      <a:rPr sz="2150" i="1">
                        <a:solidFill>
                          <a:srgbClr val="00AB8E"/>
                        </a:solidFill>
                        <a:latin typeface="Cambria Math" panose="02040503050406030204" pitchFamily="18" charset="0"/>
                      </a:rPr>
                      <m:t>=</m:t>
                    </m:r>
                  </m:oMath>
                </a14:m>
                <a:r>
                  <a:t>110 days,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𝑥</m:t>
                        </m:r>
                      </m:sub>
                    </m:sSub>
                    <m:r>
                      <a:rPr sz="2150" i="1">
                        <a:solidFill>
                          <a:srgbClr val="00AB8E"/>
                        </a:solidFill>
                        <a:latin typeface="Cambria Math" panose="02040503050406030204" pitchFamily="18" charset="0"/>
                      </a:rPr>
                      <m:t>∼</m:t>
                    </m:r>
                  </m:oMath>
                </a14:m>
                <a:r>
                  <a:t>250 km, </a:t>
                </a:r>
                <a14:m>
                  <m:oMath xmlns:m="http://schemas.openxmlformats.org/officeDocument/2006/math">
                    <m:sSub>
                      <m:sSubPr>
                        <m:ctrlPr>
                          <a:rPr sz="2150">
                            <a:solidFill>
                              <a:srgbClr val="00AB8E"/>
                            </a:solidFill>
                            <a:latin typeface="Cambria Math" panose="02040503050406030204" pitchFamily="18" charset="0"/>
                          </a:rPr>
                        </m:ctrlPr>
                      </m:sSubPr>
                      <m:e>
                        <m:r>
                          <a:rPr sz="2150" i="1">
                            <a:solidFill>
                              <a:srgbClr val="00AB8E"/>
                            </a:solidFill>
                            <a:latin typeface="Cambria Math" panose="02040503050406030204" pitchFamily="18" charset="0"/>
                          </a:rPr>
                          <m:t>𝜆</m:t>
                        </m:r>
                      </m:e>
                      <m:sub>
                        <m:r>
                          <a:rPr sz="2150" i="1">
                            <a:solidFill>
                              <a:srgbClr val="00AB8E"/>
                            </a:solidFill>
                            <a:latin typeface="Cambria Math" panose="02040503050406030204" pitchFamily="18" charset="0"/>
                          </a:rPr>
                          <m:t>𝑦</m:t>
                        </m:r>
                      </m:sub>
                    </m:sSub>
                    <m:r>
                      <a:rPr sz="2150" i="1">
                        <a:solidFill>
                          <a:srgbClr val="00AB8E"/>
                        </a:solidFill>
                        <a:latin typeface="Cambria Math" panose="02040503050406030204" pitchFamily="18" charset="0"/>
                      </a:rPr>
                      <m:t>=</m:t>
                    </m:r>
                  </m:oMath>
                </a14:m>
                <a:r>
                  <a:t>450 km</a:t>
                </a:r>
                <a:endParaRPr>
                  <a:solidFill>
                    <a:srgbClr val="00AB8E"/>
                  </a:solidFill>
                </a:endParaRPr>
              </a:p>
            </p:txBody>
          </p:sp>
        </mc:Choice>
        <mc:Fallback>
          <p:sp>
            <p:nvSpPr>
              <p:cNvPr id="1245" name="Example 1:  primary wave:  75 days,  250 km,  5000 km…"/>
              <p:cNvSpPr txBox="1">
                <a:spLocks noRot="1" noChangeAspect="1" noMove="1" noResize="1" noEditPoints="1" noAdjustHandles="1" noChangeArrowheads="1" noChangeShapeType="1" noTextEdit="1"/>
              </p:cNvSpPr>
              <p:nvPr/>
            </p:nvSpPr>
            <p:spPr>
              <a:xfrm>
                <a:off x="1007182" y="6799443"/>
                <a:ext cx="5916329" cy="2078272"/>
              </a:xfrm>
              <a:prstGeom prst="rect">
                <a:avLst/>
              </a:prstGeom>
              <a:blipFill>
                <a:blip r:embed="rId4"/>
                <a:stretch>
                  <a:fillRect l="-1499" r="-64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246" name="(Delpech et al. 2020)"/>
          <p:cNvSpPr txBox="1"/>
          <p:nvPr/>
        </p:nvSpPr>
        <p:spPr>
          <a:xfrm>
            <a:off x="10706644" y="617654"/>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p:sp>
        <p:nvSpPr>
          <p:cNvPr id="1247" name="1"/>
          <p:cNvSpPr txBox="1"/>
          <p:nvPr/>
        </p:nvSpPr>
        <p:spPr>
          <a:xfrm>
            <a:off x="3125107" y="4238988"/>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48" name="2"/>
          <p:cNvSpPr txBox="1"/>
          <p:nvPr/>
        </p:nvSpPr>
        <p:spPr>
          <a:xfrm>
            <a:off x="2026658" y="3111954"/>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49" name="p"/>
          <p:cNvSpPr txBox="1"/>
          <p:nvPr/>
        </p:nvSpPr>
        <p:spPr>
          <a:xfrm>
            <a:off x="1679912" y="4116778"/>
            <a:ext cx="26949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50" name="p"/>
          <p:cNvSpPr txBox="1"/>
          <p:nvPr/>
        </p:nvSpPr>
        <p:spPr>
          <a:xfrm>
            <a:off x="10365250" y="3150054"/>
            <a:ext cx="26949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51" name="2"/>
          <p:cNvSpPr txBox="1"/>
          <p:nvPr/>
        </p:nvSpPr>
        <p:spPr>
          <a:xfrm>
            <a:off x="10372235" y="4952801"/>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52" name="1"/>
          <p:cNvSpPr txBox="1"/>
          <p:nvPr/>
        </p:nvSpPr>
        <p:spPr>
          <a:xfrm>
            <a:off x="8212509" y="4952801"/>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53" name="phase lines orientation (dashed lines)  and group velocity vectors (arrows)"/>
          <p:cNvSpPr txBox="1"/>
          <p:nvPr/>
        </p:nvSpPr>
        <p:spPr>
          <a:xfrm>
            <a:off x="8177214" y="7169054"/>
            <a:ext cx="3946094" cy="6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phase lines orientation (dashed lines) </a:t>
            </a:r>
            <a:br/>
            <a:r>
              <a:t>and group velocity vectors (arrows)</a:t>
            </a:r>
          </a:p>
        </p:txBody>
      </p:sp>
      <mc:AlternateContent xmlns:mc="http://schemas.openxmlformats.org/markup-compatibility/2006">
        <mc:Choice xmlns:a14="http://schemas.microsoft.com/office/drawing/2010/main" Requires="a14">
          <p:sp>
            <p:nvSpPr>
              <p:cNvPr id="1254" name="Resonant manifold ( )"/>
              <p:cNvSpPr txBox="1"/>
              <p:nvPr/>
            </p:nvSpPr>
            <p:spPr>
              <a:xfrm>
                <a:off x="3173888" y="1165467"/>
                <a:ext cx="3190958" cy="42329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Resonant manifold (</a:t>
                </a:r>
                <a14:m>
                  <m:oMath xmlns:m="http://schemas.openxmlformats.org/officeDocument/2006/math">
                    <m:r>
                      <a:rPr sz="2150" i="1">
                        <a:solidFill>
                          <a:srgbClr val="000000"/>
                        </a:solidFill>
                        <a:latin typeface="Cambria Math" panose="02040503050406030204" pitchFamily="18" charset="0"/>
                      </a:rPr>
                      <m:t>𝑀</m:t>
                    </m:r>
                    <m:r>
                      <a:rPr sz="2150" i="1">
                        <a:solidFill>
                          <a:srgbClr val="000000"/>
                        </a:solidFill>
                        <a:latin typeface="Cambria Math" panose="02040503050406030204" pitchFamily="18" charset="0"/>
                      </a:rPr>
                      <m:t>&lt;&lt;1</m:t>
                    </m:r>
                  </m:oMath>
                </a14:m>
                <a:r>
                  <a:t>)</a:t>
                </a:r>
              </a:p>
            </p:txBody>
          </p:sp>
        </mc:Choice>
        <mc:Fallback>
          <p:sp>
            <p:nvSpPr>
              <p:cNvPr id="1254" name="Resonant manifold ( )"/>
              <p:cNvSpPr txBox="1">
                <a:spLocks noRot="1" noChangeAspect="1" noMove="1" noResize="1" noEditPoints="1" noAdjustHandles="1" noChangeArrowheads="1" noChangeShapeType="1" noTextEdit="1"/>
              </p:cNvSpPr>
              <p:nvPr/>
            </p:nvSpPr>
            <p:spPr>
              <a:xfrm>
                <a:off x="3173888" y="1165467"/>
                <a:ext cx="3190958" cy="423297"/>
              </a:xfrm>
              <a:prstGeom prst="rect">
                <a:avLst/>
              </a:prstGeom>
              <a:blipFill>
                <a:blip r:embed="rId5"/>
                <a:stretch>
                  <a:fillRect l="-3175" r="-1587" b="-14286"/>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56" name="Example 1:  primary wave:   75 days,   250 km,   7 cm/s."/>
              <p:cNvSpPr txBox="1"/>
              <p:nvPr/>
            </p:nvSpPr>
            <p:spPr>
              <a:xfrm>
                <a:off x="523330" y="1376467"/>
                <a:ext cx="1705814" cy="154542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Example 1: </a:t>
                </a:r>
                <a:br/>
                <a:r>
                  <a:rPr b="1">
                    <a:solidFill>
                      <a:schemeClr val="accent5">
                        <a:hueOff val="-82419"/>
                        <a:satOff val="-9513"/>
                        <a:lumOff val="-16343"/>
                      </a:schemeClr>
                    </a:solidFill>
                  </a:rPr>
                  <a:t>primary wave</a:t>
                </a:r>
                <a:r>
                  <a:rPr>
                    <a:solidFill>
                      <a:schemeClr val="accent5">
                        <a:hueOff val="-82419"/>
                        <a:satOff val="-9513"/>
                        <a:lumOff val="-16343"/>
                      </a:schemeClr>
                    </a:solidFill>
                  </a:rPr>
                  <a:t>: </a:t>
                </a:r>
                <a:br>
                  <a:rPr>
                    <a:solidFill>
                      <a:schemeClr val="accent5">
                        <a:hueOff val="-82419"/>
                        <a:satOff val="-9513"/>
                        <a:lumOff val="-16343"/>
                      </a:schemeClr>
                    </a:solidFill>
                  </a:rPr>
                </a:br>
                <a14:m>
                  <m:oMath xmlns:m="http://schemas.openxmlformats.org/officeDocument/2006/math">
                    <m:r>
                      <a:rPr sz="2150" i="1">
                        <a:solidFill>
                          <a:srgbClr val="ED220B"/>
                        </a:solidFill>
                        <a:latin typeface="Cambria Math" panose="02040503050406030204" pitchFamily="18" charset="0"/>
                      </a:rPr>
                      <m:t>𝑇</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75 days, </a:t>
                </a:r>
                <a:br>
                  <a:rPr>
                    <a:solidFill>
                      <a:schemeClr val="accent5">
                        <a:hueOff val="-82419"/>
                        <a:satOff val="-9513"/>
                        <a:lumOff val="-16343"/>
                      </a:schemeClr>
                    </a:solidFill>
                  </a:rPr>
                </a:br>
                <a14:m>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𝜆</m:t>
                        </m:r>
                      </m:e>
                      <m:sub>
                        <m:r>
                          <a:rPr sz="2150" i="1">
                            <a:solidFill>
                              <a:srgbClr val="ED220B"/>
                            </a:solidFill>
                            <a:latin typeface="Cambria Math" panose="02040503050406030204" pitchFamily="18" charset="0"/>
                          </a:rPr>
                          <m:t>𝑥</m:t>
                        </m:r>
                      </m:sub>
                    </m:sSub>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250 km, </a:t>
                </a:r>
                <a:br>
                  <a:rPr>
                    <a:solidFill>
                      <a:schemeClr val="accent5">
                        <a:hueOff val="-82419"/>
                        <a:satOff val="-9513"/>
                        <a:lumOff val="-16343"/>
                      </a:schemeClr>
                    </a:solidFill>
                  </a:rPr>
                </a:br>
                <a14:m>
                  <m:oMath xmlns:m="http://schemas.openxmlformats.org/officeDocument/2006/math">
                    <m:r>
                      <a:rPr sz="2150" i="1">
                        <a:solidFill>
                          <a:srgbClr val="ED220B"/>
                        </a:solidFill>
                        <a:latin typeface="Cambria Math" panose="02040503050406030204" pitchFamily="18" charset="0"/>
                      </a:rPr>
                      <m:t>𝐴</m:t>
                    </m:r>
                    <m:r>
                      <a:rPr sz="2150" i="1">
                        <a:solidFill>
                          <a:srgbClr val="ED220B"/>
                        </a:solidFill>
                        <a:latin typeface="Cambria Math" panose="02040503050406030204" pitchFamily="18" charset="0"/>
                      </a:rPr>
                      <m:t>=</m:t>
                    </m:r>
                  </m:oMath>
                </a14:m>
                <a:r>
                  <a:rPr>
                    <a:solidFill>
                      <a:schemeClr val="accent5">
                        <a:hueOff val="-82419"/>
                        <a:satOff val="-9513"/>
                        <a:lumOff val="-16343"/>
                      </a:schemeClr>
                    </a:solidFill>
                  </a:rPr>
                  <a:t>7 cm/s.</a:t>
                </a:r>
                <a:endParaRPr>
                  <a:solidFill>
                    <a:srgbClr val="EE220C"/>
                  </a:solidFill>
                </a:endParaRPr>
              </a:p>
            </p:txBody>
          </p:sp>
        </mc:Choice>
        <mc:Fallback>
          <p:sp>
            <p:nvSpPr>
              <p:cNvPr id="1256" name="Example 1:  primary wave:   75 days,   250 km,   7 cm/s."/>
              <p:cNvSpPr txBox="1">
                <a:spLocks noRot="1" noChangeAspect="1" noMove="1" noResize="1" noEditPoints="1" noAdjustHandles="1" noChangeArrowheads="1" noChangeShapeType="1" noTextEdit="1"/>
              </p:cNvSpPr>
              <p:nvPr/>
            </p:nvSpPr>
            <p:spPr>
              <a:xfrm>
                <a:off x="523330" y="1376467"/>
                <a:ext cx="1705814" cy="1545422"/>
              </a:xfrm>
              <a:prstGeom prst="rect">
                <a:avLst/>
              </a:prstGeom>
              <a:blipFill>
                <a:blip r:embed="rId4"/>
                <a:stretch>
                  <a:fillRect l="-5185" t="-820" r="-4444" b="-245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257" name="Idealized numerical simulation at low latitudes"/>
          <p:cNvSpPr txBox="1"/>
          <p:nvPr/>
        </p:nvSpPr>
        <p:spPr>
          <a:xfrm>
            <a:off x="-8654" y="306781"/>
            <a:ext cx="13004800"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Idealized numerical simulation at low latitudes</a:t>
            </a:r>
          </a:p>
        </p:txBody>
      </p:sp>
      <p:pic>
        <p:nvPicPr>
          <p:cNvPr id="1258" name="movie_all_time.mp4" descr="movie_all_time.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3940" y="2920609"/>
            <a:ext cx="13373669" cy="8915779"/>
          </a:xfrm>
          <a:prstGeom prst="rect">
            <a:avLst/>
          </a:prstGeom>
          <a:ln w="12700">
            <a:miter lim="400000"/>
          </a:ln>
        </p:spPr>
      </p:pic>
      <p:sp>
        <p:nvSpPr>
          <p:cNvPr id="1259" name="Rectangle"/>
          <p:cNvSpPr/>
          <p:nvPr/>
        </p:nvSpPr>
        <p:spPr>
          <a:xfrm>
            <a:off x="17439" y="7662901"/>
            <a:ext cx="13193993" cy="3924336"/>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1260" name="Image" descr="Image"/>
          <p:cNvPicPr>
            <a:picLocks noChangeAspect="1"/>
          </p:cNvPicPr>
          <p:nvPr/>
        </p:nvPicPr>
        <p:blipFill>
          <a:blip r:embed="rId6">
            <a:alphaModFix amt="38551"/>
          </a:blip>
          <a:stretch>
            <a:fillRect/>
          </a:stretch>
        </p:blipFill>
        <p:spPr>
          <a:xfrm>
            <a:off x="1446340" y="2962144"/>
            <a:ext cx="5330265" cy="5166802"/>
          </a:xfrm>
          <a:prstGeom prst="rect">
            <a:avLst/>
          </a:prstGeom>
          <a:ln w="12700">
            <a:miter lim="400000"/>
          </a:ln>
        </p:spPr>
      </p:pic>
      <p:pic>
        <p:nvPicPr>
          <p:cNvPr id="1261" name="Image" descr="Image"/>
          <p:cNvPicPr>
            <a:picLocks noChangeAspect="1"/>
          </p:cNvPicPr>
          <p:nvPr/>
        </p:nvPicPr>
        <p:blipFill>
          <a:blip r:embed="rId6">
            <a:alphaModFix amt="38551"/>
          </a:blip>
          <a:stretch>
            <a:fillRect/>
          </a:stretch>
        </p:blipFill>
        <p:spPr>
          <a:xfrm>
            <a:off x="7015629" y="2962144"/>
            <a:ext cx="5330265" cy="5166802"/>
          </a:xfrm>
          <a:prstGeom prst="rect">
            <a:avLst/>
          </a:prstGeom>
          <a:ln w="12700">
            <a:miter lim="400000"/>
          </a:ln>
        </p:spPr>
      </p:pic>
      <p:sp>
        <p:nvSpPr>
          <p:cNvPr id="1262" name="(Delpech et al. 2020)"/>
          <p:cNvSpPr txBox="1"/>
          <p:nvPr/>
        </p:nvSpPr>
        <p:spPr>
          <a:xfrm>
            <a:off x="10492108" y="9164570"/>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 fill="hold"/>
                                        <p:tgtEl>
                                          <p:spTgt spid="12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58"/>
                </p:tgtEl>
              </p:cMediaNode>
            </p:video>
            <p:seq concurrent="1" prevAc="none" nextAc="seek">
              <p:cTn id="8" restart="whenNotActive" fill="hold" evtFilter="cancelBubble" nodeType="interactiveSeq">
                <p:stCondLst>
                  <p:cond evt="onClick" delay="0">
                    <p:tgtEl>
                      <p:spTgt spid="12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58"/>
                                        </p:tgtEl>
                                      </p:cBhvr>
                                    </p:cmd>
                                  </p:childTnLst>
                                </p:cTn>
                              </p:par>
                            </p:childTnLst>
                          </p:cTn>
                        </p:par>
                      </p:childTnLst>
                    </p:cTn>
                  </p:par>
                </p:childTnLst>
              </p:cTn>
              <p:nextCondLst>
                <p:cond evt="onClick" delay="0">
                  <p:tgtEl>
                    <p:spTgt spid="12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 name="Grouper"/>
          <p:cNvGrpSpPr/>
          <p:nvPr/>
        </p:nvGrpSpPr>
        <p:grpSpPr>
          <a:xfrm>
            <a:off x="868700" y="1331943"/>
            <a:ext cx="5097889" cy="4051147"/>
            <a:chOff x="0" y="0"/>
            <a:chExt cx="5097888" cy="4051146"/>
          </a:xfrm>
        </p:grpSpPr>
        <p:pic>
          <p:nvPicPr>
            <p:cNvPr id="219" name="Capture d’écran 2025-09-09 à 11.36.57.png" descr="Capture d’écran 2025-09-09 à 11.36.57.png"/>
            <p:cNvPicPr>
              <a:picLocks/>
            </p:cNvPicPr>
            <p:nvPr/>
          </p:nvPicPr>
          <p:blipFill>
            <a:blip r:embed="rId2"/>
            <a:stretch>
              <a:fillRect/>
            </a:stretch>
          </p:blipFill>
          <p:spPr>
            <a:xfrm>
              <a:off x="0" y="0"/>
              <a:ext cx="5097889" cy="4051147"/>
            </a:xfrm>
            <a:prstGeom prst="rect">
              <a:avLst/>
            </a:prstGeom>
            <a:ln w="12700" cap="flat">
              <a:noFill/>
              <a:miter lim="400000"/>
            </a:ln>
            <a:effectLst/>
          </p:spPr>
        </p:pic>
        <p:sp>
          <p:nvSpPr>
            <p:cNvPr id="220" name="u, 1000m"/>
            <p:cNvSpPr txBox="1"/>
            <p:nvPr/>
          </p:nvSpPr>
          <p:spPr>
            <a:xfrm>
              <a:off x="960376" y="2653951"/>
              <a:ext cx="965506" cy="3245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1000m</a:t>
              </a:r>
            </a:p>
          </p:txBody>
        </p:sp>
        <p:sp>
          <p:nvSpPr>
            <p:cNvPr id="221" name="cm/s"/>
            <p:cNvSpPr txBox="1"/>
            <p:nvPr/>
          </p:nvSpPr>
          <p:spPr>
            <a:xfrm>
              <a:off x="2305231" y="3419781"/>
              <a:ext cx="566014"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cm/s</a:t>
              </a:r>
            </a:p>
          </p:txBody>
        </p:sp>
      </p:grpSp>
      <p:grpSp>
        <p:nvGrpSpPr>
          <p:cNvPr id="226" name="Grouper"/>
          <p:cNvGrpSpPr/>
          <p:nvPr/>
        </p:nvGrpSpPr>
        <p:grpSpPr>
          <a:xfrm>
            <a:off x="401137" y="5655285"/>
            <a:ext cx="8390840" cy="4102960"/>
            <a:chOff x="0" y="0"/>
            <a:chExt cx="8390838" cy="4102959"/>
          </a:xfrm>
        </p:grpSpPr>
        <p:pic>
          <p:nvPicPr>
            <p:cNvPr id="223" name="Capture d’écran 2025-09-09 à 11.38.20.png" descr="Capture d’écran 2025-09-09 à 11.38.20.png"/>
            <p:cNvPicPr>
              <a:picLocks/>
            </p:cNvPicPr>
            <p:nvPr/>
          </p:nvPicPr>
          <p:blipFill>
            <a:blip r:embed="rId3"/>
            <a:stretch>
              <a:fillRect/>
            </a:stretch>
          </p:blipFill>
          <p:spPr>
            <a:xfrm>
              <a:off x="0" y="0"/>
              <a:ext cx="8390839" cy="4102960"/>
            </a:xfrm>
            <a:prstGeom prst="rect">
              <a:avLst/>
            </a:prstGeom>
            <a:ln w="12700" cap="flat">
              <a:noFill/>
              <a:miter lim="400000"/>
            </a:ln>
            <a:effectLst/>
          </p:spPr>
        </p:pic>
        <p:sp>
          <p:nvSpPr>
            <p:cNvPr id="224" name="u, 1000m"/>
            <p:cNvSpPr txBox="1"/>
            <p:nvPr/>
          </p:nvSpPr>
          <p:spPr>
            <a:xfrm>
              <a:off x="964747" y="2701619"/>
              <a:ext cx="965506" cy="3245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1000m</a:t>
              </a:r>
            </a:p>
          </p:txBody>
        </p:sp>
        <p:sp>
          <p:nvSpPr>
            <p:cNvPr id="225" name="cm/s"/>
            <p:cNvSpPr txBox="1"/>
            <p:nvPr/>
          </p:nvSpPr>
          <p:spPr>
            <a:xfrm>
              <a:off x="4047635" y="3438220"/>
              <a:ext cx="566015"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cm/s</a:t>
              </a:r>
            </a:p>
          </p:txBody>
        </p:sp>
      </p:grpSp>
      <p:sp>
        <p:nvSpPr>
          <p:cNvPr id="227" name="Atlantic Ocean"/>
          <p:cNvSpPr txBox="1"/>
          <p:nvPr/>
        </p:nvSpPr>
        <p:spPr>
          <a:xfrm>
            <a:off x="355848" y="977037"/>
            <a:ext cx="1565555" cy="362406"/>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
        <p:nvSpPr>
          <p:cNvPr id="228" name="Pacific Ocean"/>
          <p:cNvSpPr txBox="1"/>
          <p:nvPr/>
        </p:nvSpPr>
        <p:spPr>
          <a:xfrm>
            <a:off x="542035" y="5337517"/>
            <a:ext cx="1486714" cy="362407"/>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sp>
        <p:nvSpPr>
          <p:cNvPr id="229" name="Ollitrault et al. 2006, 2014"/>
          <p:cNvSpPr txBox="1"/>
          <p:nvPr/>
        </p:nvSpPr>
        <p:spPr>
          <a:xfrm>
            <a:off x="5287619" y="4714544"/>
            <a:ext cx="2429562"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Ollitrault et al. 2006, 2014</a:t>
            </a:r>
          </a:p>
        </p:txBody>
      </p:sp>
      <p:sp>
        <p:nvSpPr>
          <p:cNvPr id="230" name="Cravatte et al. 2012, Ollitrault et al. 2014"/>
          <p:cNvSpPr txBox="1"/>
          <p:nvPr/>
        </p:nvSpPr>
        <p:spPr>
          <a:xfrm>
            <a:off x="6737212" y="9208356"/>
            <a:ext cx="3739389"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Cravatte et al. 2012, Ollitrault et al. 2014</a:t>
            </a:r>
          </a:p>
        </p:txBody>
      </p:sp>
      <p:pic>
        <p:nvPicPr>
          <p:cNvPr id="231" name="Image" descr="Image"/>
          <p:cNvPicPr>
            <a:picLocks noChangeAspect="1"/>
          </p:cNvPicPr>
          <p:nvPr/>
        </p:nvPicPr>
        <p:blipFill>
          <a:blip r:embed="rId4"/>
          <a:stretch>
            <a:fillRect/>
          </a:stretch>
        </p:blipFill>
        <p:spPr>
          <a:xfrm>
            <a:off x="6009716" y="705732"/>
            <a:ext cx="3115072" cy="2384977"/>
          </a:xfrm>
          <a:prstGeom prst="rect">
            <a:avLst/>
          </a:prstGeom>
          <a:ln w="12700">
            <a:miter lim="400000"/>
          </a:ln>
        </p:spPr>
      </p:pic>
      <p:sp>
        <p:nvSpPr>
          <p:cNvPr id="232" name="Global observation of the  deep mean currents at 1000m,  by Argo float drifts since 2000"/>
          <p:cNvSpPr txBox="1"/>
          <p:nvPr/>
        </p:nvSpPr>
        <p:spPr>
          <a:xfrm>
            <a:off x="9167914" y="718840"/>
            <a:ext cx="3739389"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t>Global observation of the </a:t>
            </a:r>
            <a:br/>
            <a:r>
              <a:t>deep mean currents at 1000m, </a:t>
            </a:r>
            <a:br/>
            <a:r>
              <a:t>by Argo float drifts since 2000</a:t>
            </a:r>
          </a:p>
        </p:txBody>
      </p:sp>
      <p:sp>
        <p:nvSpPr>
          <p:cNvPr id="233" name="Low Latitude Deep Circulation"/>
          <p:cNvSpPr txBox="1">
            <a:spLocks noGrp="1"/>
          </p:cNvSpPr>
          <p:nvPr>
            <p:ph type="title" idx="4294967295"/>
          </p:nvPr>
        </p:nvSpPr>
        <p:spPr>
          <a:xfrm>
            <a:off x="-19179" y="196426"/>
            <a:ext cx="13043158"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Low Latitude Deep Circulation</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Interpretation in term of decay instability of a Rossby wave"/>
          <p:cNvSpPr txBox="1"/>
          <p:nvPr/>
        </p:nvSpPr>
        <p:spPr>
          <a:xfrm>
            <a:off x="339" y="250911"/>
            <a:ext cx="1300412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Interpretation in term of decay instability of a Rossby wave</a:t>
            </a:r>
          </a:p>
        </p:txBody>
      </p:sp>
      <p:sp>
        <p:nvSpPr>
          <p:cNvPr id="1265" name="Time evolution of domain averaged kinetic energy spectral characteristics"/>
          <p:cNvSpPr txBox="1"/>
          <p:nvPr/>
        </p:nvSpPr>
        <p:spPr>
          <a:xfrm>
            <a:off x="544525" y="3498147"/>
            <a:ext cx="7618781"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Time evolution of domain averaged kinetic energy spectral characteristics</a:t>
            </a:r>
          </a:p>
        </p:txBody>
      </p:sp>
      <p:sp>
        <p:nvSpPr>
          <p:cNvPr id="1266" name="(Delpech et al. 2020)"/>
          <p:cNvSpPr txBox="1"/>
          <p:nvPr/>
        </p:nvSpPr>
        <p:spPr>
          <a:xfrm>
            <a:off x="10732044" y="9144667"/>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p:grpSp>
        <p:nvGrpSpPr>
          <p:cNvPr id="1269" name="Grouper"/>
          <p:cNvGrpSpPr/>
          <p:nvPr/>
        </p:nvGrpSpPr>
        <p:grpSpPr>
          <a:xfrm>
            <a:off x="487347" y="3804692"/>
            <a:ext cx="6899306" cy="5928816"/>
            <a:chOff x="0" y="0"/>
            <a:chExt cx="6899305" cy="5928814"/>
          </a:xfrm>
        </p:grpSpPr>
        <p:pic>
          <p:nvPicPr>
            <p:cNvPr id="1267" name="Image" descr="Image"/>
            <p:cNvPicPr>
              <a:picLocks noChangeAspect="1"/>
            </p:cNvPicPr>
            <p:nvPr/>
          </p:nvPicPr>
          <p:blipFill>
            <a:blip r:embed="rId2"/>
            <a:stretch>
              <a:fillRect/>
            </a:stretch>
          </p:blipFill>
          <p:spPr>
            <a:xfrm>
              <a:off x="0" y="0"/>
              <a:ext cx="6899306" cy="5928815"/>
            </a:xfrm>
            <a:prstGeom prst="rect">
              <a:avLst/>
            </a:prstGeom>
            <a:ln w="12700" cap="flat">
              <a:noFill/>
              <a:miter lim="400000"/>
            </a:ln>
            <a:effectLst/>
          </p:spPr>
        </p:pic>
        <p:sp>
          <p:nvSpPr>
            <p:cNvPr id="1268" name="Ligne"/>
            <p:cNvSpPr/>
            <p:nvPr/>
          </p:nvSpPr>
          <p:spPr>
            <a:xfrm flipV="1">
              <a:off x="2890852" y="162522"/>
              <a:ext cx="1" cy="5291480"/>
            </a:xfrm>
            <a:prstGeom prst="line">
              <a:avLst/>
            </a:prstGeom>
            <a:noFill/>
            <a:ln w="38100" cap="flat">
              <a:solidFill>
                <a:srgbClr val="FFFFFF"/>
              </a:solidFill>
              <a:custDash>
                <a:ds d="200000" sp="200000"/>
              </a:custDash>
              <a:miter lim="400000"/>
            </a:ln>
            <a:effectLst/>
          </p:spPr>
          <p:txBody>
            <a:bodyPr wrap="square" lIns="50800" tIns="50800" rIns="50800" bIns="50800" numCol="1" anchor="ctr">
              <a:noAutofit/>
            </a:bodyPr>
            <a:lstStyle/>
            <a:p>
              <a:endParaRPr/>
            </a:p>
          </p:txBody>
        </p:sp>
      </p:grpSp>
      <p:pic>
        <p:nvPicPr>
          <p:cNvPr id="1270" name="Image" descr="Image"/>
          <p:cNvPicPr>
            <a:picLocks noChangeAspect="1"/>
          </p:cNvPicPr>
          <p:nvPr/>
        </p:nvPicPr>
        <p:blipFill>
          <a:blip r:embed="rId3"/>
          <a:stretch>
            <a:fillRect/>
          </a:stretch>
        </p:blipFill>
        <p:spPr>
          <a:xfrm rot="16200000">
            <a:off x="6467130" y="5911450"/>
            <a:ext cx="2946401" cy="1422401"/>
          </a:xfrm>
          <a:prstGeom prst="rect">
            <a:avLst/>
          </a:prstGeom>
          <a:ln w="12700">
            <a:miter lim="400000"/>
          </a:ln>
        </p:spPr>
      </p:pic>
      <p:sp>
        <p:nvSpPr>
          <p:cNvPr id="1271" name="time (days)"/>
          <p:cNvSpPr txBox="1"/>
          <p:nvPr/>
        </p:nvSpPr>
        <p:spPr>
          <a:xfrm>
            <a:off x="3477296" y="9436767"/>
            <a:ext cx="1100430" cy="32451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time (days)</a:t>
            </a:r>
          </a:p>
        </p:txBody>
      </p:sp>
      <mc:AlternateContent xmlns:mc="http://schemas.openxmlformats.org/markup-compatibility/2006">
        <mc:Choice xmlns:a14="http://schemas.microsoft.com/office/drawing/2010/main" Requires="a14">
          <p:sp>
            <p:nvSpPr>
              <p:cNvPr id="1272" name="(x10 s )"/>
              <p:cNvSpPr txBox="1"/>
              <p:nvPr/>
            </p:nvSpPr>
            <p:spPr>
              <a:xfrm rot="16200000">
                <a:off x="-120142" y="4479823"/>
                <a:ext cx="1233781" cy="387554"/>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r>
                      <a:rPr sz="1900" i="1">
                        <a:solidFill>
                          <a:srgbClr val="000000"/>
                        </a:solidFill>
                        <a:latin typeface="Cambria Math" panose="02040503050406030204" pitchFamily="18" charset="0"/>
                      </a:rPr>
                      <m:t>𝜔</m:t>
                    </m:r>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−6</m:t>
                        </m:r>
                      </m:sup>
                    </m:sSup>
                  </m:oMath>
                </a14:m>
                <a:r>
                  <a:t>s</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72" name="(x10 s )"/>
              <p:cNvSpPr txBox="1">
                <a:spLocks noRot="1" noChangeAspect="1" noMove="1" noResize="1" noEditPoints="1" noAdjustHandles="1" noChangeArrowheads="1" noChangeShapeType="1" noTextEdit="1"/>
              </p:cNvSpPr>
              <p:nvPr/>
            </p:nvSpPr>
            <p:spPr>
              <a:xfrm rot="16200000">
                <a:off x="-120142" y="4479823"/>
                <a:ext cx="1233781" cy="387554"/>
              </a:xfrm>
              <a:prstGeom prst="rect">
                <a:avLst/>
              </a:prstGeom>
              <a:blipFill>
                <a:blip r:embed="rId4"/>
                <a:stretch>
                  <a:fillRect t="-46939" r="-19355" b="-102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73" name="(x10 m )"/>
              <p:cNvSpPr txBox="1"/>
              <p:nvPr/>
            </p:nvSpPr>
            <p:spPr>
              <a:xfrm rot="16200000">
                <a:off x="-162381" y="6421656"/>
                <a:ext cx="1318259" cy="401989"/>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73" name="(x10 m )"/>
              <p:cNvSpPr txBox="1">
                <a:spLocks noRot="1" noChangeAspect="1" noMove="1" noResize="1" noEditPoints="1" noAdjustHandles="1" noChangeArrowheads="1" noChangeShapeType="1" noTextEdit="1"/>
              </p:cNvSpPr>
              <p:nvPr/>
            </p:nvSpPr>
            <p:spPr>
              <a:xfrm rot="16200000">
                <a:off x="-162381" y="6421656"/>
                <a:ext cx="1318259" cy="401989"/>
              </a:xfrm>
              <a:prstGeom prst="rect">
                <a:avLst/>
              </a:prstGeom>
              <a:blipFill>
                <a:blip r:embed="rId5"/>
                <a:stretch>
                  <a:fillRect t="-47619" r="-18750" b="-190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74" name="(x10 m )"/>
              <p:cNvSpPr txBox="1"/>
              <p:nvPr/>
            </p:nvSpPr>
            <p:spPr>
              <a:xfrm rot="16200000">
                <a:off x="-167554" y="8390781"/>
                <a:ext cx="1328605" cy="4359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𝑦</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74" name="(x10 m )"/>
              <p:cNvSpPr txBox="1">
                <a:spLocks noRot="1" noChangeAspect="1" noMove="1" noResize="1" noEditPoints="1" noAdjustHandles="1" noChangeArrowheads="1" noChangeShapeType="1" noTextEdit="1"/>
              </p:cNvSpPr>
              <p:nvPr/>
            </p:nvSpPr>
            <p:spPr>
              <a:xfrm rot="16200000">
                <a:off x="-167554" y="8390781"/>
                <a:ext cx="1328605" cy="435972"/>
              </a:xfrm>
              <a:prstGeom prst="rect">
                <a:avLst/>
              </a:prstGeom>
              <a:blipFill>
                <a:blip r:embed="rId6"/>
                <a:stretch>
                  <a:fillRect t="-47170" r="-8571" b="-188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pic>
        <p:nvPicPr>
          <p:cNvPr id="1275" name="Capture d’écran 2025-09-25 à 17.39.11.png" descr="Capture d’écran 2025-09-25 à 17.39.11.png"/>
          <p:cNvPicPr>
            <a:picLocks noChangeAspect="1"/>
          </p:cNvPicPr>
          <p:nvPr/>
        </p:nvPicPr>
        <p:blipFill>
          <a:blip r:embed="rId7"/>
          <a:stretch>
            <a:fillRect/>
          </a:stretch>
        </p:blipFill>
        <p:spPr>
          <a:xfrm>
            <a:off x="5907944" y="783313"/>
            <a:ext cx="7128606" cy="2658244"/>
          </a:xfrm>
          <a:prstGeom prst="rect">
            <a:avLst/>
          </a:prstGeom>
          <a:ln w="12700">
            <a:miter lim="400000"/>
          </a:ln>
        </p:spPr>
      </p:pic>
      <mc:AlternateContent xmlns:mc="http://schemas.openxmlformats.org/markup-compatibility/2006">
        <mc:Choice xmlns:a14="http://schemas.microsoft.com/office/drawing/2010/main" Requires="a14">
          <p:sp>
            <p:nvSpPr>
              <p:cNvPr id="1276" name="(x10 m )"/>
              <p:cNvSpPr txBox="1"/>
              <p:nvPr/>
            </p:nvSpPr>
            <p:spPr>
              <a:xfrm>
                <a:off x="10523335" y="3240560"/>
                <a:ext cx="1318259" cy="401990"/>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76" name="(x10 m )"/>
              <p:cNvSpPr txBox="1">
                <a:spLocks noRot="1" noChangeAspect="1" noMove="1" noResize="1" noEditPoints="1" noAdjustHandles="1" noChangeArrowheads="1" noChangeShapeType="1" noTextEdit="1"/>
              </p:cNvSpPr>
              <p:nvPr/>
            </p:nvSpPr>
            <p:spPr>
              <a:xfrm>
                <a:off x="10523335" y="3240560"/>
                <a:ext cx="1318259" cy="401990"/>
              </a:xfrm>
              <a:prstGeom prst="rect">
                <a:avLst/>
              </a:prstGeom>
              <a:blipFill>
                <a:blip r:embed="rId8"/>
                <a:stretch>
                  <a:fillRect l="-1905" r="-48571" b="-1515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277" name="p"/>
          <p:cNvSpPr txBox="1"/>
          <p:nvPr/>
        </p:nvSpPr>
        <p:spPr>
          <a:xfrm>
            <a:off x="2480012" y="4573978"/>
            <a:ext cx="26949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78" name="p"/>
          <p:cNvSpPr txBox="1"/>
          <p:nvPr/>
        </p:nvSpPr>
        <p:spPr>
          <a:xfrm>
            <a:off x="6823412" y="1963718"/>
            <a:ext cx="26949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79" name="p"/>
          <p:cNvSpPr txBox="1"/>
          <p:nvPr/>
        </p:nvSpPr>
        <p:spPr>
          <a:xfrm>
            <a:off x="10087312" y="2287978"/>
            <a:ext cx="26949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80" name="p"/>
          <p:cNvSpPr txBox="1"/>
          <p:nvPr/>
        </p:nvSpPr>
        <p:spPr>
          <a:xfrm>
            <a:off x="2949912" y="6174178"/>
            <a:ext cx="26949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5">
                    <a:hueOff val="-82419"/>
                    <a:satOff val="-9513"/>
                    <a:lumOff val="-16343"/>
                  </a:schemeClr>
                </a:solidFill>
              </a:defRPr>
            </a:lvl1pPr>
          </a:lstStyle>
          <a:p>
            <a:r>
              <a:t>p</a:t>
            </a:r>
          </a:p>
        </p:txBody>
      </p:sp>
      <p:sp>
        <p:nvSpPr>
          <p:cNvPr id="1281" name="2"/>
          <p:cNvSpPr txBox="1"/>
          <p:nvPr/>
        </p:nvSpPr>
        <p:spPr>
          <a:xfrm>
            <a:off x="6830397" y="1384754"/>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82" name="2"/>
          <p:cNvSpPr txBox="1"/>
          <p:nvPr/>
        </p:nvSpPr>
        <p:spPr>
          <a:xfrm>
            <a:off x="6662159" y="4670933"/>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83" name="2"/>
          <p:cNvSpPr txBox="1"/>
          <p:nvPr/>
        </p:nvSpPr>
        <p:spPr>
          <a:xfrm>
            <a:off x="6662159" y="6174178"/>
            <a:ext cx="255525"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p:sp>
        <p:nvSpPr>
          <p:cNvPr id="1284" name="1"/>
          <p:cNvSpPr txBox="1"/>
          <p:nvPr/>
        </p:nvSpPr>
        <p:spPr>
          <a:xfrm>
            <a:off x="4077606" y="8099788"/>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85" name="1"/>
          <p:cNvSpPr txBox="1"/>
          <p:nvPr/>
        </p:nvSpPr>
        <p:spPr>
          <a:xfrm>
            <a:off x="7608206" y="2143488"/>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86" name="1"/>
          <p:cNvSpPr txBox="1"/>
          <p:nvPr/>
        </p:nvSpPr>
        <p:spPr>
          <a:xfrm>
            <a:off x="12015106" y="3235688"/>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1</a:t>
            </a:r>
          </a:p>
        </p:txBody>
      </p:sp>
      <p:sp>
        <p:nvSpPr>
          <p:cNvPr id="1287" name="2"/>
          <p:cNvSpPr txBox="1"/>
          <p:nvPr/>
        </p:nvSpPr>
        <p:spPr>
          <a:xfrm>
            <a:off x="10094297" y="2854833"/>
            <a:ext cx="255525" cy="41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b="1">
                <a:solidFill>
                  <a:schemeClr val="accent2">
                    <a:hueOff val="-202083"/>
                    <a:satOff val="17755"/>
                    <a:lumOff val="-16089"/>
                  </a:schemeClr>
                </a:solidFill>
              </a:defRPr>
            </a:lvl1pPr>
          </a:lstStyle>
          <a:p>
            <a:r>
              <a:t>2</a:t>
            </a:r>
          </a:p>
        </p:txBody>
      </p:sp>
      <mc:AlternateContent xmlns:mc="http://schemas.openxmlformats.org/markup-compatibility/2006">
        <mc:Choice xmlns:a14="http://schemas.microsoft.com/office/drawing/2010/main" Requires="a14">
          <p:sp>
            <p:nvSpPr>
              <p:cNvPr id="1288" name="(x10 s )"/>
              <p:cNvSpPr txBox="1"/>
              <p:nvPr/>
            </p:nvSpPr>
            <p:spPr>
              <a:xfrm rot="16200000">
                <a:off x="8906187" y="1673123"/>
                <a:ext cx="1233782" cy="387554"/>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r>
                      <a:rPr sz="1900" i="1">
                        <a:solidFill>
                          <a:srgbClr val="000000"/>
                        </a:solidFill>
                        <a:latin typeface="Cambria Math" panose="02040503050406030204" pitchFamily="18" charset="0"/>
                      </a:rPr>
                      <m:t>𝜔</m:t>
                    </m:r>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−6</m:t>
                        </m:r>
                      </m:sup>
                    </m:sSup>
                  </m:oMath>
                </a14:m>
                <a:r>
                  <a:t>s</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88" name="(x10 s )"/>
              <p:cNvSpPr txBox="1">
                <a:spLocks noRot="1" noChangeAspect="1" noMove="1" noResize="1" noEditPoints="1" noAdjustHandles="1" noChangeArrowheads="1" noChangeShapeType="1" noTextEdit="1"/>
              </p:cNvSpPr>
              <p:nvPr/>
            </p:nvSpPr>
            <p:spPr>
              <a:xfrm rot="16200000">
                <a:off x="8906187" y="1673123"/>
                <a:ext cx="1233782" cy="387554"/>
              </a:xfrm>
              <a:prstGeom prst="rect">
                <a:avLst/>
              </a:prstGeom>
              <a:blipFill>
                <a:blip r:embed="rId9"/>
                <a:stretch>
                  <a:fillRect t="-46939" r="-15625" b="-102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89" name="(x10 m )"/>
              <p:cNvSpPr txBox="1"/>
              <p:nvPr/>
            </p:nvSpPr>
            <p:spPr>
              <a:xfrm>
                <a:off x="7076840" y="3240560"/>
                <a:ext cx="1318259" cy="401990"/>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89" name="(x10 m )"/>
              <p:cNvSpPr txBox="1">
                <a:spLocks noRot="1" noChangeAspect="1" noMove="1" noResize="1" noEditPoints="1" noAdjustHandles="1" noChangeArrowheads="1" noChangeShapeType="1" noTextEdit="1"/>
              </p:cNvSpPr>
              <p:nvPr/>
            </p:nvSpPr>
            <p:spPr>
              <a:xfrm>
                <a:off x="7076840" y="3240560"/>
                <a:ext cx="1318259" cy="401990"/>
              </a:xfrm>
              <a:prstGeom prst="rect">
                <a:avLst/>
              </a:prstGeom>
              <a:blipFill>
                <a:blip r:embed="rId10"/>
                <a:stretch>
                  <a:fillRect l="-2885" r="-49038" b="-1515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90" name="(x10 m )"/>
              <p:cNvSpPr txBox="1"/>
              <p:nvPr/>
            </p:nvSpPr>
            <p:spPr>
              <a:xfrm rot="16200000">
                <a:off x="5260348" y="1648914"/>
                <a:ext cx="1328604" cy="4359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𝑦</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290" name="(x10 m )"/>
              <p:cNvSpPr txBox="1">
                <a:spLocks noRot="1" noChangeAspect="1" noMove="1" noResize="1" noEditPoints="1" noAdjustHandles="1" noChangeArrowheads="1" noChangeShapeType="1" noTextEdit="1"/>
              </p:cNvSpPr>
              <p:nvPr/>
            </p:nvSpPr>
            <p:spPr>
              <a:xfrm rot="16200000">
                <a:off x="5260348" y="1648914"/>
                <a:ext cx="1328604" cy="435972"/>
              </a:xfrm>
              <a:prstGeom prst="rect">
                <a:avLst/>
              </a:prstGeom>
              <a:blipFill>
                <a:blip r:embed="rId11"/>
                <a:stretch>
                  <a:fillRect t="-47170" r="-8571" b="-283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Can all primary wave generate ZJ-like structures?"/>
          <p:cNvSpPr txBox="1"/>
          <p:nvPr/>
        </p:nvSpPr>
        <p:spPr>
          <a:xfrm>
            <a:off x="-1723" y="153510"/>
            <a:ext cx="13008246"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Can all primary wave generate ZJ-like structures?</a:t>
            </a:r>
          </a:p>
        </p:txBody>
      </p:sp>
      <mc:AlternateContent xmlns:mc="http://schemas.openxmlformats.org/markup-compatibility/2006">
        <mc:Choice xmlns:a14="http://schemas.microsoft.com/office/drawing/2010/main" Requires="a14">
          <p:sp>
            <p:nvSpPr>
              <p:cNvPr id="1293" name="Instability emergence ratio:…"/>
              <p:cNvSpPr txBox="1"/>
              <p:nvPr/>
            </p:nvSpPr>
            <p:spPr>
              <a:xfrm>
                <a:off x="9269488" y="1874561"/>
                <a:ext cx="3057069" cy="5447283"/>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Instability emergence ratio:</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𝑅</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2</m:t>
                          </m:r>
                          <m:r>
                            <a:rPr sz="2150" i="1">
                              <a:solidFill>
                                <a:srgbClr val="000000"/>
                              </a:solidFill>
                              <a:latin typeface="Cambria Math" panose="02040503050406030204" pitchFamily="18" charset="0"/>
                            </a:rPr>
                            <m:t>𝜋</m:t>
                          </m:r>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𝜎</m:t>
                              </m:r>
                            </m:e>
                            <m:sub>
                              <m:r>
                                <a:rPr sz="2150" i="1">
                                  <a:solidFill>
                                    <a:srgbClr val="000000"/>
                                  </a:solidFill>
                                  <a:latin typeface="Cambria Math" panose="02040503050406030204" pitchFamily="18" charset="0"/>
                                </a:rPr>
                                <m:t>𝐪</m:t>
                              </m:r>
                            </m:sub>
                            <m:sup>
                              <m:r>
                                <a:rPr sz="2150" i="1">
                                  <a:solidFill>
                                    <a:srgbClr val="000000"/>
                                  </a:solidFill>
                                  <a:latin typeface="Cambria Math" panose="02040503050406030204" pitchFamily="18" charset="0"/>
                                </a:rPr>
                                <m:t>𝑚𝑎𝑥</m:t>
                              </m:r>
                            </m:sup>
                          </m:sSubSup>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𝑝</m:t>
                          </m:r>
                          <m:r>
                            <a:rPr sz="2150" i="1">
                              <a:solidFill>
                                <a:srgbClr val="000000"/>
                              </a:solidFill>
                              <a:latin typeface="Cambria Math" panose="02040503050406030204" pitchFamily="18" charset="0"/>
                            </a:rPr>
                            <m:t>∥∥</m:t>
                          </m:r>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𝐜</m:t>
                              </m:r>
                            </m:e>
                            <m:sub>
                              <m:r>
                                <a:rPr sz="2150" i="1">
                                  <a:solidFill>
                                    <a:srgbClr val="000000"/>
                                  </a:solidFill>
                                  <a:latin typeface="Cambria Math" panose="02040503050406030204" pitchFamily="18" charset="0"/>
                                </a:rPr>
                                <m:t>𝐩</m:t>
                              </m:r>
                            </m:sub>
                            <m:sup>
                              <m:r>
                                <a:rPr sz="2150" i="1">
                                  <a:solidFill>
                                    <a:srgbClr val="000000"/>
                                  </a:solidFill>
                                  <a:latin typeface="Cambria Math" panose="02040503050406030204" pitchFamily="18" charset="0"/>
                                </a:rPr>
                                <m:t>𝐠</m:t>
                              </m:r>
                            </m:sup>
                          </m:sSubSup>
                          <m:r>
                            <a:rPr sz="2150" i="1">
                              <a:solidFill>
                                <a:srgbClr val="000000"/>
                              </a:solidFill>
                              <a:latin typeface="Cambria Math" panose="02040503050406030204" pitchFamily="18" charset="0"/>
                            </a:rPr>
                            <m:t>∥</m:t>
                          </m:r>
                        </m:den>
                      </m:f>
                    </m:oMath>
                  </m:oMathPara>
                </a14:m>
                <a:endParaRPr/>
              </a:p>
              <a:p>
                <a:pPr>
                  <a:defRPr sz="1800"/>
                </a:pPr>
                <a:r>
                  <a:t>        Instability growth speed</a:t>
                </a:r>
                <a:br/>
                <a:r>
                  <a:t>    = </a:t>
                </a:r>
                <a:br/>
                <a:r>
                  <a:t>            wave speed </a:t>
                </a:r>
              </a:p>
              <a:p>
                <a:pPr>
                  <a:defRPr sz="1800"/>
                </a:pPr>
                <a:endParaRPr/>
              </a:p>
              <a:p>
                <a:pPr>
                  <a:defRPr sz="1800"/>
                </a:pPr>
                <a14:m>
                  <m:oMath xmlns:m="http://schemas.openxmlformats.org/officeDocument/2006/math">
                    <m:r>
                      <a:rPr sz="2150" i="1">
                        <a:solidFill>
                          <a:srgbClr val="000000"/>
                        </a:solidFill>
                        <a:latin typeface="Cambria Math" panose="02040503050406030204" pitchFamily="18" charset="0"/>
                      </a:rPr>
                      <m:t>𝑅</m:t>
                    </m:r>
                    <m:r>
                      <a:rPr sz="2150" i="1">
                        <a:solidFill>
                          <a:srgbClr val="000000"/>
                        </a:solidFill>
                        <a:latin typeface="Cambria Math" panose="02040503050406030204" pitchFamily="18" charset="0"/>
                      </a:rPr>
                      <m:t>&lt;</m:t>
                    </m:r>
                  </m:oMath>
                </a14:m>
                <a:r>
                  <a:t>1, no instability</a:t>
                </a:r>
              </a:p>
              <a:p>
                <a:pPr>
                  <a:defRPr sz="1800"/>
                </a:pPr>
                <a14:m>
                  <m:oMath xmlns:m="http://schemas.openxmlformats.org/officeDocument/2006/math">
                    <m:r>
                      <a:rPr sz="2150" i="1">
                        <a:solidFill>
                          <a:srgbClr val="000000"/>
                        </a:solidFill>
                        <a:latin typeface="Cambria Math" panose="02040503050406030204" pitchFamily="18" charset="0"/>
                      </a:rPr>
                      <m:t>𝑅</m:t>
                    </m:r>
                    <m:r>
                      <a:rPr sz="2150" i="1">
                        <a:solidFill>
                          <a:srgbClr val="000000"/>
                        </a:solidFill>
                        <a:latin typeface="Cambria Math" panose="02040503050406030204" pitchFamily="18" charset="0"/>
                      </a:rPr>
                      <m:t>≥</m:t>
                    </m:r>
                  </m:oMath>
                </a14:m>
                <a:r>
                  <a:t>1, instability</a:t>
                </a:r>
              </a:p>
              <a:p>
                <a:pPr>
                  <a:defRPr sz="1800"/>
                </a:pPr>
                <a14:m>
                  <m:oMathPara xmlns:m="http://schemas.openxmlformats.org/officeDocument/2006/math">
                    <m:oMathParaPr>
                      <m:jc m:val="left"/>
                    </m:oMathParaPr>
                    <m:oMath xmlns:m="http://schemas.openxmlformats.org/officeDocument/2006/math">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𝑅</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𝐩</m:t>
                      </m:r>
                      <m:r>
                        <a:rPr sz="2150" i="1">
                          <a:solidFill>
                            <a:srgbClr val="000000"/>
                          </a:solidFill>
                          <a:latin typeface="Cambria Math" panose="02040503050406030204" pitchFamily="18" charset="0"/>
                        </a:rPr>
                        <m:t>,</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𝜔</m:t>
                          </m:r>
                        </m:e>
                        <m:sub>
                          <m:r>
                            <a:rPr sz="2150" i="1">
                              <a:solidFill>
                                <a:srgbClr val="000000"/>
                              </a:solidFill>
                              <a:latin typeface="Cambria Math" panose="02040503050406030204" pitchFamily="18" charset="0"/>
                            </a:rPr>
                            <m:t>𝐩</m:t>
                          </m:r>
                        </m:sub>
                      </m:sSub>
                      <m:r>
                        <a:rPr sz="2150" i="1">
                          <a:solidFill>
                            <a:srgbClr val="000000"/>
                          </a:solidFill>
                          <a:latin typeface="Cambria Math" panose="02040503050406030204" pitchFamily="18" charset="0"/>
                        </a:rPr>
                        <m:t>,</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𝐴</m:t>
                          </m:r>
                        </m:e>
                        <m:sub>
                          <m:r>
                            <a:rPr sz="2150" i="1">
                              <a:solidFill>
                                <a:srgbClr val="000000"/>
                              </a:solidFill>
                              <a:latin typeface="Cambria Math" panose="02040503050406030204" pitchFamily="18" charset="0"/>
                            </a:rPr>
                            <m:t>𝐩</m:t>
                          </m:r>
                        </m:sub>
                      </m:sSub>
                      <m:r>
                        <a:rPr sz="2150" i="1">
                          <a:solidFill>
                            <a:srgbClr val="000000"/>
                          </a:solidFill>
                          <a:latin typeface="Cambria Math" panose="02040503050406030204" pitchFamily="18" charset="0"/>
                        </a:rPr>
                        <m:t>)</m:t>
                      </m:r>
                    </m:oMath>
                  </m:oMathPara>
                </a14:m>
                <a:endParaRPr/>
              </a:p>
            </p:txBody>
          </p:sp>
        </mc:Choice>
        <mc:Fallback>
          <p:sp>
            <p:nvSpPr>
              <p:cNvPr id="1293" name="Instability emergence ratio:…"/>
              <p:cNvSpPr txBox="1">
                <a:spLocks noRot="1" noChangeAspect="1" noMove="1" noResize="1" noEditPoints="1" noAdjustHandles="1" noChangeArrowheads="1" noChangeShapeType="1" noTextEdit="1"/>
              </p:cNvSpPr>
              <p:nvPr/>
            </p:nvSpPr>
            <p:spPr>
              <a:xfrm>
                <a:off x="9269488" y="1874561"/>
                <a:ext cx="3057069" cy="5447283"/>
              </a:xfrm>
              <a:prstGeom prst="rect">
                <a:avLst/>
              </a:prstGeom>
              <a:blipFill>
                <a:blip r:embed="rId2"/>
                <a:stretch>
                  <a:fillRect l="-3320" r="-249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294" name="Ligne"/>
          <p:cNvSpPr/>
          <p:nvPr/>
        </p:nvSpPr>
        <p:spPr>
          <a:xfrm>
            <a:off x="9888203" y="4081562"/>
            <a:ext cx="2422026" cy="1"/>
          </a:xfrm>
          <a:prstGeom prst="line">
            <a:avLst/>
          </a:prstGeom>
          <a:ln w="25400">
            <a:solidFill>
              <a:srgbClr val="000000"/>
            </a:solidFill>
            <a:miter lim="400000"/>
          </a:ln>
        </p:spPr>
        <p:txBody>
          <a:bodyPr lIns="50800" tIns="50800" rIns="50800" bIns="50800" anchor="ctr"/>
          <a:lstStyle/>
          <a:p>
            <a:endParaRPr/>
          </a:p>
        </p:txBody>
      </p:sp>
      <p:sp>
        <p:nvSpPr>
          <p:cNvPr id="1295" name="For realistic amplitudes, only short (&lt;600 km)  primary waves are unstable"/>
          <p:cNvSpPr txBox="1"/>
          <p:nvPr/>
        </p:nvSpPr>
        <p:spPr>
          <a:xfrm>
            <a:off x="8231421" y="8533588"/>
            <a:ext cx="4761282" cy="62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For realistic amplitudes, only short (&lt;600 km) </a:t>
            </a:r>
            <a:br/>
            <a:r>
              <a:t>primary waves are unstable</a:t>
            </a:r>
          </a:p>
        </p:txBody>
      </p:sp>
      <p:sp>
        <p:nvSpPr>
          <p:cNvPr id="1296" name="(Delpech et al. 2020)"/>
          <p:cNvSpPr txBox="1"/>
          <p:nvPr/>
        </p:nvSpPr>
        <p:spPr>
          <a:xfrm>
            <a:off x="10706644" y="605874"/>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p:grpSp>
        <p:nvGrpSpPr>
          <p:cNvPr id="1304" name="Grouper"/>
          <p:cNvGrpSpPr/>
          <p:nvPr/>
        </p:nvGrpSpPr>
        <p:grpSpPr>
          <a:xfrm>
            <a:off x="228164" y="1635614"/>
            <a:ext cx="8229601" cy="7315201"/>
            <a:chOff x="0" y="0"/>
            <a:chExt cx="8229600" cy="7315200"/>
          </a:xfrm>
        </p:grpSpPr>
        <p:pic>
          <p:nvPicPr>
            <p:cNvPr id="1297" name="Image" descr="Image"/>
            <p:cNvPicPr>
              <a:picLocks noChangeAspect="1"/>
            </p:cNvPicPr>
            <p:nvPr/>
          </p:nvPicPr>
          <p:blipFill>
            <a:blip r:embed="rId3"/>
            <a:stretch>
              <a:fillRect/>
            </a:stretch>
          </p:blipFill>
          <p:spPr>
            <a:xfrm>
              <a:off x="0" y="0"/>
              <a:ext cx="8229600" cy="7315200"/>
            </a:xfrm>
            <a:prstGeom prst="rect">
              <a:avLst/>
            </a:prstGeom>
            <a:ln w="12700" cap="flat">
              <a:noFill/>
              <a:miter lim="400000"/>
            </a:ln>
            <a:effectLst/>
          </p:spPr>
        </p:pic>
        <mc:AlternateContent xmlns:mc="http://schemas.openxmlformats.org/markup-compatibility/2006">
          <mc:Choice xmlns:a14="http://schemas.microsoft.com/office/drawing/2010/main" Requires="a14">
            <p:sp>
              <p:nvSpPr>
                <p:cNvPr id="1298" name="to get instability ( ) [m/s]"/>
                <p:cNvSpPr txBox="1"/>
                <p:nvPr/>
              </p:nvSpPr>
              <p:spPr>
                <a:xfrm>
                  <a:off x="2263616" y="6755503"/>
                  <a:ext cx="3702368" cy="47757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spAutoFit/>
                </a:bodyPr>
                <a:lstStyle/>
                <a:p>
                  <a:pPr algn="ctr">
                    <a:defRPr sz="1800"/>
                  </a:pP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𝐴</m:t>
                          </m:r>
                        </m:e>
                        <m:sub>
                          <m:r>
                            <a:rPr sz="2150" i="1">
                              <a:solidFill>
                                <a:srgbClr val="000000"/>
                              </a:solidFill>
                              <a:latin typeface="Cambria Math" panose="02040503050406030204" pitchFamily="18" charset="0"/>
                            </a:rPr>
                            <m:t>𝐩</m:t>
                          </m:r>
                        </m:sub>
                      </m:sSub>
                    </m:oMath>
                  </a14:m>
                  <a:r>
                    <a:t> to get instability (</a:t>
                  </a:r>
                  <a14:m>
                    <m:oMath xmlns:m="http://schemas.openxmlformats.org/officeDocument/2006/math">
                      <m:r>
                        <a:rPr sz="2150" i="1">
                          <a:solidFill>
                            <a:srgbClr val="000000"/>
                          </a:solidFill>
                          <a:latin typeface="Cambria Math" panose="02040503050406030204" pitchFamily="18" charset="0"/>
                        </a:rPr>
                        <m:t>𝑅</m:t>
                      </m:r>
                      <m:r>
                        <a:rPr sz="2150" i="1">
                          <a:solidFill>
                            <a:srgbClr val="000000"/>
                          </a:solidFill>
                          <a:latin typeface="Cambria Math" panose="02040503050406030204" pitchFamily="18" charset="0"/>
                        </a:rPr>
                        <m:t>=1</m:t>
                      </m:r>
                    </m:oMath>
                  </a14:m>
                  <a:r>
                    <a:t>) [m/s]</a:t>
                  </a:r>
                </a:p>
              </p:txBody>
            </p:sp>
          </mc:Choice>
          <mc:Fallback>
            <p:sp>
              <p:nvSpPr>
                <p:cNvPr id="1298" name="to get instability ( ) [m/s]"/>
                <p:cNvSpPr txBox="1">
                  <a:spLocks noRot="1" noChangeAspect="1" noMove="1" noResize="1" noEditPoints="1" noAdjustHandles="1" noChangeArrowheads="1" noChangeShapeType="1" noTextEdit="1"/>
                </p:cNvSpPr>
                <p:nvPr/>
              </p:nvSpPr>
              <p:spPr>
                <a:xfrm>
                  <a:off x="2263616" y="6755503"/>
                  <a:ext cx="3702368" cy="477573"/>
                </a:xfrm>
                <a:prstGeom prst="rect">
                  <a:avLst/>
                </a:prstGeom>
                <a:blipFill>
                  <a:blip r:embed="rId4"/>
                  <a:stretch>
                    <a:fillRect b="-256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299" name="Texte"/>
                <p:cNvSpPr txBox="1"/>
                <p:nvPr/>
              </p:nvSpPr>
              <p:spPr>
                <a:xfrm>
                  <a:off x="3282442" y="5311023"/>
                  <a:ext cx="328150" cy="401989"/>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pPr/>
                  <a14:m>
                    <m:oMathPara xmlns:m="http://schemas.openxmlformats.org/officeDocument/2006/math">
                      <m:oMathParaPr>
                        <m:jc m:val="left"/>
                      </m:oMathParaPr>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𝐩</m:t>
                            </m:r>
                          </m:e>
                          <m:sub>
                            <m:r>
                              <a:rPr sz="1900" i="1">
                                <a:solidFill>
                                  <a:srgbClr val="000000"/>
                                </a:solidFill>
                                <a:latin typeface="Cambria Math" panose="02040503050406030204" pitchFamily="18" charset="0"/>
                              </a:rPr>
                              <m:t>𝑥</m:t>
                            </m:r>
                          </m:sub>
                        </m:sSub>
                      </m:oMath>
                    </m:oMathPara>
                  </a14:m>
                  <a:endParaRPr/>
                </a:p>
              </p:txBody>
            </p:sp>
          </mc:Choice>
          <mc:Fallback>
            <p:sp>
              <p:nvSpPr>
                <p:cNvPr id="1299" name="Texte"/>
                <p:cNvSpPr txBox="1">
                  <a:spLocks noRot="1" noChangeAspect="1" noMove="1" noResize="1" noEditPoints="1" noAdjustHandles="1" noChangeArrowheads="1" noChangeShapeType="1" noTextEdit="1"/>
                </p:cNvSpPr>
                <p:nvPr/>
              </p:nvSpPr>
              <p:spPr>
                <a:xfrm>
                  <a:off x="3282442" y="5311023"/>
                  <a:ext cx="328150" cy="401989"/>
                </a:xfrm>
                <a:prstGeom prst="rect">
                  <a:avLst/>
                </a:prstGeom>
                <a:blipFill>
                  <a:blip r:embed="rId5"/>
                  <a:stretch>
                    <a:fillRect l="-11111" r="-3704" b="-3125"/>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300" name="Example 1:  primary wave:   75 days,   250 km,   7 cm/s."/>
                <p:cNvSpPr txBox="1"/>
                <p:nvPr/>
              </p:nvSpPr>
              <p:spPr>
                <a:xfrm>
                  <a:off x="2107032" y="2022238"/>
                  <a:ext cx="1528980" cy="135070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r>
                    <a:t>Example 1: </a:t>
                  </a:r>
                  <a:br/>
                  <a:r>
                    <a:rPr b="1">
                      <a:solidFill>
                        <a:schemeClr val="accent5">
                          <a:hueOff val="-82419"/>
                          <a:satOff val="-9513"/>
                          <a:lumOff val="-16343"/>
                        </a:schemeClr>
                      </a:solidFill>
                    </a:rPr>
                    <a:t>primary wave</a:t>
                  </a:r>
                  <a:r>
                    <a:rPr>
                      <a:solidFill>
                        <a:schemeClr val="accent5">
                          <a:hueOff val="-82419"/>
                          <a:satOff val="-9513"/>
                          <a:lumOff val="-16343"/>
                        </a:schemeClr>
                      </a:solidFill>
                    </a:rPr>
                    <a:t>: </a:t>
                  </a:r>
                  <a:br>
                    <a:rPr>
                      <a:solidFill>
                        <a:schemeClr val="accent5">
                          <a:hueOff val="-82419"/>
                          <a:satOff val="-9513"/>
                          <a:lumOff val="-16343"/>
                        </a:schemeClr>
                      </a:solidFill>
                    </a:rPr>
                  </a:br>
                  <a14:m>
                    <m:oMath xmlns:m="http://schemas.openxmlformats.org/officeDocument/2006/math">
                      <m:r>
                        <a:rPr sz="1900" i="1">
                          <a:solidFill>
                            <a:srgbClr val="ED220B"/>
                          </a:solidFill>
                          <a:latin typeface="Cambria Math" panose="02040503050406030204" pitchFamily="18" charset="0"/>
                        </a:rPr>
                        <m:t>𝑇</m:t>
                      </m:r>
                      <m:r>
                        <a:rPr sz="1900" i="1">
                          <a:solidFill>
                            <a:srgbClr val="ED220B"/>
                          </a:solidFill>
                          <a:latin typeface="Cambria Math" panose="02040503050406030204" pitchFamily="18" charset="0"/>
                        </a:rPr>
                        <m:t>=</m:t>
                      </m:r>
                    </m:oMath>
                  </a14:m>
                  <a:r>
                    <a:rPr>
                      <a:solidFill>
                        <a:schemeClr val="accent5">
                          <a:hueOff val="-82419"/>
                          <a:satOff val="-9513"/>
                          <a:lumOff val="-16343"/>
                        </a:schemeClr>
                      </a:solidFill>
                    </a:rPr>
                    <a:t>75 days, </a:t>
                  </a:r>
                  <a:br>
                    <a:rPr>
                      <a:solidFill>
                        <a:schemeClr val="accent5">
                          <a:hueOff val="-82419"/>
                          <a:satOff val="-9513"/>
                          <a:lumOff val="-16343"/>
                        </a:schemeClr>
                      </a:solidFill>
                    </a:rPr>
                  </a:br>
                  <a14:m>
                    <m:oMath xmlns:m="http://schemas.openxmlformats.org/officeDocument/2006/math">
                      <m:sSub>
                        <m:sSubPr>
                          <m:ctrlPr>
                            <a:rPr sz="1900">
                              <a:solidFill>
                                <a:srgbClr val="ED220B"/>
                              </a:solidFill>
                              <a:latin typeface="Cambria Math" panose="02040503050406030204" pitchFamily="18" charset="0"/>
                            </a:rPr>
                          </m:ctrlPr>
                        </m:sSubPr>
                        <m:e>
                          <m:r>
                            <a:rPr sz="1900" i="1">
                              <a:solidFill>
                                <a:srgbClr val="ED220B"/>
                              </a:solidFill>
                              <a:latin typeface="Cambria Math" panose="02040503050406030204" pitchFamily="18" charset="0"/>
                            </a:rPr>
                            <m:t>𝜆</m:t>
                          </m:r>
                        </m:e>
                        <m:sub>
                          <m:r>
                            <a:rPr sz="1900" i="1">
                              <a:solidFill>
                                <a:srgbClr val="ED220B"/>
                              </a:solidFill>
                              <a:latin typeface="Cambria Math" panose="02040503050406030204" pitchFamily="18" charset="0"/>
                            </a:rPr>
                            <m:t>𝑥</m:t>
                          </m:r>
                        </m:sub>
                      </m:sSub>
                      <m:r>
                        <a:rPr sz="1900" i="1">
                          <a:solidFill>
                            <a:srgbClr val="ED220B"/>
                          </a:solidFill>
                          <a:latin typeface="Cambria Math" panose="02040503050406030204" pitchFamily="18" charset="0"/>
                        </a:rPr>
                        <m:t>=</m:t>
                      </m:r>
                    </m:oMath>
                  </a14:m>
                  <a:r>
                    <a:rPr>
                      <a:solidFill>
                        <a:schemeClr val="accent5">
                          <a:hueOff val="-82419"/>
                          <a:satOff val="-9513"/>
                          <a:lumOff val="-16343"/>
                        </a:schemeClr>
                      </a:solidFill>
                    </a:rPr>
                    <a:t>250 km, </a:t>
                  </a:r>
                  <a:br>
                    <a:rPr>
                      <a:solidFill>
                        <a:schemeClr val="accent5">
                          <a:hueOff val="-82419"/>
                          <a:satOff val="-9513"/>
                          <a:lumOff val="-16343"/>
                        </a:schemeClr>
                      </a:solidFill>
                    </a:rPr>
                  </a:br>
                  <a14:m>
                    <m:oMath xmlns:m="http://schemas.openxmlformats.org/officeDocument/2006/math">
                      <m:r>
                        <a:rPr sz="1900" i="1">
                          <a:solidFill>
                            <a:srgbClr val="ED220B"/>
                          </a:solidFill>
                          <a:latin typeface="Cambria Math" panose="02040503050406030204" pitchFamily="18" charset="0"/>
                        </a:rPr>
                        <m:t>𝐴</m:t>
                      </m:r>
                      <m:r>
                        <a:rPr sz="1900" i="1">
                          <a:solidFill>
                            <a:srgbClr val="ED220B"/>
                          </a:solidFill>
                          <a:latin typeface="Cambria Math" panose="02040503050406030204" pitchFamily="18" charset="0"/>
                        </a:rPr>
                        <m:t>=</m:t>
                      </m:r>
                    </m:oMath>
                  </a14:m>
                  <a:r>
                    <a:rPr>
                      <a:solidFill>
                        <a:schemeClr val="accent5">
                          <a:hueOff val="-82419"/>
                          <a:satOff val="-9513"/>
                          <a:lumOff val="-16343"/>
                        </a:schemeClr>
                      </a:solidFill>
                    </a:rPr>
                    <a:t>7 cm/s.</a:t>
                  </a:r>
                  <a:endParaRPr>
                    <a:solidFill>
                      <a:srgbClr val="EE220C"/>
                    </a:solidFill>
                  </a:endParaRPr>
                </a:p>
              </p:txBody>
            </p:sp>
          </mc:Choice>
          <mc:Fallback>
            <p:sp>
              <p:nvSpPr>
                <p:cNvPr id="1300" name="Example 1:  primary wave:   75 days,   250 km,   7 cm/s."/>
                <p:cNvSpPr txBox="1">
                  <a:spLocks noRot="1" noChangeAspect="1" noMove="1" noResize="1" noEditPoints="1" noAdjustHandles="1" noChangeArrowheads="1" noChangeShapeType="1" noTextEdit="1"/>
                </p:cNvSpPr>
                <p:nvPr/>
              </p:nvSpPr>
              <p:spPr>
                <a:xfrm>
                  <a:off x="2107032" y="2022238"/>
                  <a:ext cx="1528980" cy="1350708"/>
                </a:xfrm>
                <a:prstGeom prst="rect">
                  <a:avLst/>
                </a:prstGeom>
                <a:blipFill>
                  <a:blip r:embed="rId6"/>
                  <a:stretch>
                    <a:fillRect l="-4098" t="-935" r="-4098" b="-280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301" name="Ligne"/>
            <p:cNvSpPr/>
            <p:nvPr/>
          </p:nvSpPr>
          <p:spPr>
            <a:xfrm>
              <a:off x="5975014" y="1339286"/>
              <a:ext cx="723703" cy="723703"/>
            </a:xfrm>
            <a:prstGeom prst="line">
              <a:avLst/>
            </a:prstGeom>
            <a:noFill/>
            <a:ln w="38100" cap="flat">
              <a:solidFill>
                <a:schemeClr val="accent5">
                  <a:hueOff val="-82419"/>
                  <a:satOff val="-9513"/>
                  <a:lumOff val="-16343"/>
                </a:schemeClr>
              </a:solidFill>
              <a:prstDash val="solid"/>
              <a:miter lim="400000"/>
              <a:tailEnd type="triangle" w="med" len="med"/>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302" name="Example 2:  primary wave:   40 days,   500 km,   7 cm/s."/>
                <p:cNvSpPr txBox="1"/>
                <p:nvPr/>
              </p:nvSpPr>
              <p:spPr>
                <a:xfrm>
                  <a:off x="4342232" y="640874"/>
                  <a:ext cx="1528980" cy="135070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numCol="1" anchor="ctr">
                  <a:spAutoFit/>
                </a:bodyPr>
                <a:lstStyle/>
                <a:p>
                  <a:r>
                    <a:t>Example 2: </a:t>
                  </a:r>
                  <a:br/>
                  <a:r>
                    <a:rPr b="1">
                      <a:solidFill>
                        <a:schemeClr val="accent5">
                          <a:hueOff val="-82419"/>
                          <a:satOff val="-9513"/>
                          <a:lumOff val="-16343"/>
                        </a:schemeClr>
                      </a:solidFill>
                    </a:rPr>
                    <a:t>primary wave</a:t>
                  </a:r>
                  <a:r>
                    <a:rPr>
                      <a:solidFill>
                        <a:schemeClr val="accent5">
                          <a:hueOff val="-82419"/>
                          <a:satOff val="-9513"/>
                          <a:lumOff val="-16343"/>
                        </a:schemeClr>
                      </a:solidFill>
                    </a:rPr>
                    <a:t>: </a:t>
                  </a:r>
                  <a:br>
                    <a:rPr>
                      <a:solidFill>
                        <a:schemeClr val="accent5">
                          <a:hueOff val="-82419"/>
                          <a:satOff val="-9513"/>
                          <a:lumOff val="-16343"/>
                        </a:schemeClr>
                      </a:solidFill>
                    </a:rPr>
                  </a:br>
                  <a14:m>
                    <m:oMath xmlns:m="http://schemas.openxmlformats.org/officeDocument/2006/math">
                      <m:r>
                        <a:rPr sz="1900" i="1">
                          <a:solidFill>
                            <a:srgbClr val="ED220B"/>
                          </a:solidFill>
                          <a:latin typeface="Cambria Math" panose="02040503050406030204" pitchFamily="18" charset="0"/>
                        </a:rPr>
                        <m:t>𝑇</m:t>
                      </m:r>
                      <m:r>
                        <a:rPr sz="1900" i="1">
                          <a:solidFill>
                            <a:srgbClr val="ED220B"/>
                          </a:solidFill>
                          <a:latin typeface="Cambria Math" panose="02040503050406030204" pitchFamily="18" charset="0"/>
                        </a:rPr>
                        <m:t>=</m:t>
                      </m:r>
                    </m:oMath>
                  </a14:m>
                  <a:r>
                    <a:rPr>
                      <a:solidFill>
                        <a:schemeClr val="accent5">
                          <a:hueOff val="-82419"/>
                          <a:satOff val="-9513"/>
                          <a:lumOff val="-16343"/>
                        </a:schemeClr>
                      </a:solidFill>
                    </a:rPr>
                    <a:t>40 days, </a:t>
                  </a:r>
                  <a:br>
                    <a:rPr>
                      <a:solidFill>
                        <a:schemeClr val="accent5">
                          <a:hueOff val="-82419"/>
                          <a:satOff val="-9513"/>
                          <a:lumOff val="-16343"/>
                        </a:schemeClr>
                      </a:solidFill>
                    </a:rPr>
                  </a:br>
                  <a14:m>
                    <m:oMath xmlns:m="http://schemas.openxmlformats.org/officeDocument/2006/math">
                      <m:sSub>
                        <m:sSubPr>
                          <m:ctrlPr>
                            <a:rPr sz="1900">
                              <a:solidFill>
                                <a:srgbClr val="ED220B"/>
                              </a:solidFill>
                              <a:latin typeface="Cambria Math" panose="02040503050406030204" pitchFamily="18" charset="0"/>
                            </a:rPr>
                          </m:ctrlPr>
                        </m:sSubPr>
                        <m:e>
                          <m:r>
                            <a:rPr sz="1900" i="1">
                              <a:solidFill>
                                <a:srgbClr val="ED220B"/>
                              </a:solidFill>
                              <a:latin typeface="Cambria Math" panose="02040503050406030204" pitchFamily="18" charset="0"/>
                            </a:rPr>
                            <m:t>𝜆</m:t>
                          </m:r>
                        </m:e>
                        <m:sub>
                          <m:r>
                            <a:rPr sz="1900" i="1">
                              <a:solidFill>
                                <a:srgbClr val="ED220B"/>
                              </a:solidFill>
                              <a:latin typeface="Cambria Math" panose="02040503050406030204" pitchFamily="18" charset="0"/>
                            </a:rPr>
                            <m:t>𝑥</m:t>
                          </m:r>
                        </m:sub>
                      </m:sSub>
                      <m:r>
                        <a:rPr sz="1900" i="1">
                          <a:solidFill>
                            <a:srgbClr val="ED220B"/>
                          </a:solidFill>
                          <a:latin typeface="Cambria Math" panose="02040503050406030204" pitchFamily="18" charset="0"/>
                        </a:rPr>
                        <m:t>=</m:t>
                      </m:r>
                    </m:oMath>
                  </a14:m>
                  <a:r>
                    <a:rPr>
                      <a:solidFill>
                        <a:schemeClr val="accent5">
                          <a:hueOff val="-82419"/>
                          <a:satOff val="-9513"/>
                          <a:lumOff val="-16343"/>
                        </a:schemeClr>
                      </a:solidFill>
                    </a:rPr>
                    <a:t>500 km, </a:t>
                  </a:r>
                  <a:br>
                    <a:rPr>
                      <a:solidFill>
                        <a:schemeClr val="accent5">
                          <a:hueOff val="-82419"/>
                          <a:satOff val="-9513"/>
                          <a:lumOff val="-16343"/>
                        </a:schemeClr>
                      </a:solidFill>
                    </a:rPr>
                  </a:br>
                  <a14:m>
                    <m:oMath xmlns:m="http://schemas.openxmlformats.org/officeDocument/2006/math">
                      <m:r>
                        <a:rPr sz="1900" i="1">
                          <a:solidFill>
                            <a:srgbClr val="ED220B"/>
                          </a:solidFill>
                          <a:latin typeface="Cambria Math" panose="02040503050406030204" pitchFamily="18" charset="0"/>
                        </a:rPr>
                        <m:t>𝐴</m:t>
                      </m:r>
                      <m:r>
                        <a:rPr sz="1900" i="1">
                          <a:solidFill>
                            <a:srgbClr val="ED220B"/>
                          </a:solidFill>
                          <a:latin typeface="Cambria Math" panose="02040503050406030204" pitchFamily="18" charset="0"/>
                        </a:rPr>
                        <m:t>=</m:t>
                      </m:r>
                    </m:oMath>
                  </a14:m>
                  <a:r>
                    <a:rPr>
                      <a:solidFill>
                        <a:schemeClr val="accent5">
                          <a:hueOff val="-82419"/>
                          <a:satOff val="-9513"/>
                          <a:lumOff val="-16343"/>
                        </a:schemeClr>
                      </a:solidFill>
                    </a:rPr>
                    <a:t>7 cm/s.</a:t>
                  </a:r>
                  <a:endParaRPr>
                    <a:solidFill>
                      <a:srgbClr val="EE220C"/>
                    </a:solidFill>
                  </a:endParaRPr>
                </a:p>
              </p:txBody>
            </p:sp>
          </mc:Choice>
          <mc:Fallback>
            <p:sp>
              <p:nvSpPr>
                <p:cNvPr id="1302" name="Example 2:  primary wave:   40 days,   500 km,   7 cm/s."/>
                <p:cNvSpPr txBox="1">
                  <a:spLocks noRot="1" noChangeAspect="1" noMove="1" noResize="1" noEditPoints="1" noAdjustHandles="1" noChangeArrowheads="1" noChangeShapeType="1" noTextEdit="1"/>
                </p:cNvSpPr>
                <p:nvPr/>
              </p:nvSpPr>
              <p:spPr>
                <a:xfrm>
                  <a:off x="4342232" y="640874"/>
                  <a:ext cx="1528980" cy="1350708"/>
                </a:xfrm>
                <a:prstGeom prst="rect">
                  <a:avLst/>
                </a:prstGeom>
                <a:blipFill>
                  <a:blip r:embed="rId7"/>
                  <a:stretch>
                    <a:fillRect l="-4959" t="-935" r="-3306" b="-280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303" name="Ligne"/>
            <p:cNvSpPr/>
            <p:nvPr/>
          </p:nvSpPr>
          <p:spPr>
            <a:xfrm>
              <a:off x="3759684" y="2609286"/>
              <a:ext cx="1118573" cy="1118573"/>
            </a:xfrm>
            <a:prstGeom prst="line">
              <a:avLst/>
            </a:prstGeom>
            <a:noFill/>
            <a:ln w="38100" cap="flat">
              <a:solidFill>
                <a:schemeClr val="accent5">
                  <a:hueOff val="-82419"/>
                  <a:satOff val="-9513"/>
                  <a:lumOff val="-16343"/>
                </a:schemeClr>
              </a:solidFill>
              <a:prstDash val="solid"/>
              <a:miter lim="400000"/>
              <a:tailEnd type="triangle" w="med" len="med"/>
            </a:ln>
            <a:effectLst/>
          </p:spPr>
          <p:txBody>
            <a:bodyPr wrap="square" lIns="50800" tIns="50800" rIns="50800" bIns="50800" numCol="1" anchor="ctr">
              <a:noAutofit/>
            </a:bodyPr>
            <a:lstStyle/>
            <a:p>
              <a:endParaRPr/>
            </a:p>
          </p:txBody>
        </p:sp>
      </p:gr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 name="Idealized numerical simulation in the equatorial region"/>
          <p:cNvSpPr txBox="1"/>
          <p:nvPr/>
        </p:nvSpPr>
        <p:spPr>
          <a:xfrm>
            <a:off x="-8654" y="306781"/>
            <a:ext cx="13004800" cy="46136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Idealized numerical simulation in the equatorial region</a:t>
            </a:r>
          </a:p>
        </p:txBody>
      </p:sp>
      <p:sp>
        <p:nvSpPr>
          <p:cNvPr id="1307" name="Hua et al. 2008, d’Orgeville et al. 2007, Ménesguen et al. 2009"/>
          <p:cNvSpPr txBox="1"/>
          <p:nvPr/>
        </p:nvSpPr>
        <p:spPr>
          <a:xfrm>
            <a:off x="6976943" y="918533"/>
            <a:ext cx="5728717"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Hua et al. 2008, d’Orgeville et al. 2007, Ménesguen et al. 2009</a:t>
            </a:r>
          </a:p>
        </p:txBody>
      </p:sp>
      <p:sp>
        <p:nvSpPr>
          <p:cNvPr id="1308" name="ROMS model (primitive equations solver)"/>
          <p:cNvSpPr txBox="1"/>
          <p:nvPr/>
        </p:nvSpPr>
        <p:spPr>
          <a:xfrm>
            <a:off x="603104" y="1429011"/>
            <a:ext cx="4280765"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ROMS model (primitive equations solver)</a:t>
            </a:r>
          </a:p>
        </p:txBody>
      </p:sp>
      <p:sp>
        <p:nvSpPr>
          <p:cNvPr id="1309" name="3D-equatorial configuration"/>
          <p:cNvSpPr txBox="1"/>
          <p:nvPr/>
        </p:nvSpPr>
        <p:spPr>
          <a:xfrm>
            <a:off x="638588" y="1899058"/>
            <a:ext cx="2904364"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3D-equatorial configuration</a:t>
            </a:r>
          </a:p>
        </p:txBody>
      </p:sp>
      <p:grpSp>
        <p:nvGrpSpPr>
          <p:cNvPr id="1368" name="Grouper"/>
          <p:cNvGrpSpPr/>
          <p:nvPr/>
        </p:nvGrpSpPr>
        <p:grpSpPr>
          <a:xfrm>
            <a:off x="439148" y="3069748"/>
            <a:ext cx="12227729" cy="4855479"/>
            <a:chOff x="0" y="0"/>
            <a:chExt cx="12227728" cy="4855478"/>
          </a:xfrm>
        </p:grpSpPr>
        <mc:AlternateContent xmlns:mc="http://schemas.openxmlformats.org/markup-compatibility/2006">
          <mc:Choice xmlns:a14="http://schemas.microsoft.com/office/drawing/2010/main" Requires="a14">
            <p:sp>
              <p:nvSpPr>
                <p:cNvPr id="1310" name="Forcing: oscillatory western boundary conditions (wave maker)"/>
                <p:cNvSpPr txBox="1"/>
                <p:nvPr/>
              </p:nvSpPr>
              <p:spPr>
                <a:xfrm>
                  <a:off x="0" y="0"/>
                  <a:ext cx="7540080" cy="118247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lgn="ctr">
                    <a:defRPr sz="1800">
                      <a:solidFill>
                        <a:schemeClr val="accent5">
                          <a:hueOff val="-82419"/>
                          <a:satOff val="-9513"/>
                          <a:lumOff val="-16343"/>
                        </a:schemeClr>
                      </a:solidFill>
                    </a:defRPr>
                  </a:pPr>
                  <a:r>
                    <a:t>Forcing: oscillatory western boundary conditions (wave maker)</a:t>
                  </a:r>
                  <a:br/>
                  <a:br/>
                  <a14:m>
                    <m:oMathPara xmlns:m="http://schemas.openxmlformats.org/officeDocument/2006/math">
                      <m:oMathParaPr>
                        <m:jc m:val="centerGroup"/>
                      </m:oMathParaPr>
                      <m:oMath xmlns:m="http://schemas.openxmlformats.org/officeDocument/2006/math">
                        <m:sSub>
                          <m:sSubPr>
                            <m:ctrlPr>
                              <a:rPr sz="2150">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𝑣</m:t>
                            </m:r>
                          </m:e>
                          <m:sub>
                            <m:r>
                              <a:rPr sz="2150" i="1">
                                <a:solidFill>
                                  <a:srgbClr val="ED220B"/>
                                </a:solidFill>
                                <a:latin typeface="Cambria Math" panose="02040503050406030204" pitchFamily="18" charset="0"/>
                              </a:rPr>
                              <m:t>𝑏𝑜𝑢𝑛𝑑𝑎𝑟𝑦</m:t>
                            </m:r>
                          </m:sub>
                        </m:sSub>
                        <m:r>
                          <a:rPr sz="2150" i="1">
                            <a:solidFill>
                              <a:srgbClr val="ED220B"/>
                            </a:solidFill>
                            <a:latin typeface="Cambria Math" panose="02040503050406030204" pitchFamily="18" charset="0"/>
                          </a:rPr>
                          <m:t>=</m:t>
                        </m:r>
                        <m:sSub>
                          <m:sSubPr>
                            <m:ctrlPr>
                              <a:rPr sz="2150" i="1">
                                <a:solidFill>
                                  <a:srgbClr val="ED220B"/>
                                </a:solidFill>
                                <a:latin typeface="Cambria Math" panose="02040503050406030204" pitchFamily="18" charset="0"/>
                              </a:rPr>
                            </m:ctrlPr>
                          </m:sSubPr>
                          <m:e>
                            <m:r>
                              <a:rPr sz="2150" i="1">
                                <a:solidFill>
                                  <a:srgbClr val="ED220B"/>
                                </a:solidFill>
                                <a:latin typeface="Cambria Math" panose="02040503050406030204" pitchFamily="18" charset="0"/>
                              </a:rPr>
                              <m:t>𝑣</m:t>
                            </m:r>
                          </m:e>
                          <m:sub>
                            <m:r>
                              <a:rPr sz="2150" i="1">
                                <a:solidFill>
                                  <a:srgbClr val="ED220B"/>
                                </a:solidFill>
                                <a:latin typeface="Cambria Math" panose="02040503050406030204" pitchFamily="18" charset="0"/>
                              </a:rPr>
                              <m:t>0</m:t>
                            </m:r>
                          </m:sub>
                        </m:sSub>
                        <m:r>
                          <m:rPr>
                            <m:sty m:val="p"/>
                          </m:rPr>
                          <a:rPr sz="2150" i="1">
                            <a:solidFill>
                              <a:srgbClr val="ED220B"/>
                            </a:solidFill>
                            <a:latin typeface="Cambria Math" panose="02040503050406030204" pitchFamily="18" charset="0"/>
                          </a:rPr>
                          <m:t>sin</m:t>
                        </m:r>
                        <m:r>
                          <a:rPr sz="2150" i="1">
                            <a:solidFill>
                              <a:srgbClr val="ED220B"/>
                            </a:solidFill>
                            <a:latin typeface="Cambria Math" panose="02040503050406030204" pitchFamily="18" charset="0"/>
                          </a:rPr>
                          <m:t>(</m:t>
                        </m:r>
                        <m:r>
                          <a:rPr sz="2150" i="1">
                            <a:solidFill>
                              <a:srgbClr val="ED220B"/>
                            </a:solidFill>
                            <a:latin typeface="Cambria Math" panose="02040503050406030204" pitchFamily="18" charset="0"/>
                          </a:rPr>
                          <m:t>𝜔</m:t>
                        </m:r>
                        <m:r>
                          <a:rPr sz="2150" i="1">
                            <a:solidFill>
                              <a:srgbClr val="ED220B"/>
                            </a:solidFill>
                            <a:latin typeface="Cambria Math" panose="02040503050406030204" pitchFamily="18" charset="0"/>
                          </a:rPr>
                          <m:t>𝑡</m:t>
                        </m:r>
                        <m:r>
                          <a:rPr sz="2150" i="1">
                            <a:solidFill>
                              <a:srgbClr val="ED220B"/>
                            </a:solidFill>
                            <a:latin typeface="Cambria Math" panose="02040503050406030204" pitchFamily="18" charset="0"/>
                          </a:rPr>
                          <m:t>)</m:t>
                        </m:r>
                      </m:oMath>
                    </m:oMathPara>
                  </a14:m>
                  <a:endParaRPr>
                    <a:solidFill>
                      <a:srgbClr val="EE220C"/>
                    </a:solidFill>
                  </a:endParaRPr>
                </a:p>
              </p:txBody>
            </p:sp>
          </mc:Choice>
          <mc:Fallback>
            <p:sp>
              <p:nvSpPr>
                <p:cNvPr id="1310" name="Forcing: oscillatory western boundary conditions (wave maker)"/>
                <p:cNvSpPr txBox="1">
                  <a:spLocks noRot="1" noChangeAspect="1" noMove="1" noResize="1" noEditPoints="1" noAdjustHandles="1" noChangeArrowheads="1" noChangeShapeType="1" noTextEdit="1"/>
                </p:cNvSpPr>
                <p:nvPr/>
              </p:nvSpPr>
              <p:spPr>
                <a:xfrm>
                  <a:off x="0" y="0"/>
                  <a:ext cx="7540080" cy="1182475"/>
                </a:xfrm>
                <a:prstGeom prst="rect">
                  <a:avLst/>
                </a:prstGeom>
                <a:blipFill>
                  <a:blip r:embed="rId2"/>
                  <a:stretch>
                    <a:fillRect/>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311" name="Rectangle"/>
            <p:cNvSpPr/>
            <p:nvPr/>
          </p:nvSpPr>
          <p:spPr>
            <a:xfrm>
              <a:off x="2169186" y="1761578"/>
              <a:ext cx="8371759" cy="1529320"/>
            </a:xfrm>
            <a:prstGeom prst="rect">
              <a:avLst/>
            </a:prstGeom>
            <a:solidFill>
              <a:srgbClr val="EDF8FF"/>
            </a:solidFill>
            <a:ln w="25400" cap="flat">
              <a:solidFill>
                <a:schemeClr val="accent1">
                  <a:lumOff val="16847"/>
                </a:schemeClr>
              </a:solidFill>
              <a:prstDash val="solid"/>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312" name="Ligne"/>
            <p:cNvSpPr/>
            <p:nvPr/>
          </p:nvSpPr>
          <p:spPr>
            <a:xfrm>
              <a:off x="2706600" y="2801515"/>
              <a:ext cx="8371758" cy="1"/>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endParaRPr/>
            </a:p>
          </p:txBody>
        </p:sp>
        <p:sp>
          <p:nvSpPr>
            <p:cNvPr id="1313" name="Ligne"/>
            <p:cNvSpPr/>
            <p:nvPr/>
          </p:nvSpPr>
          <p:spPr>
            <a:xfrm>
              <a:off x="1549870" y="3887332"/>
              <a:ext cx="83717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14" name="Ligne"/>
            <p:cNvSpPr/>
            <p:nvPr/>
          </p:nvSpPr>
          <p:spPr>
            <a:xfrm>
              <a:off x="2706600" y="1248049"/>
              <a:ext cx="83717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15" name="Ligne"/>
            <p:cNvSpPr/>
            <p:nvPr/>
          </p:nvSpPr>
          <p:spPr>
            <a:xfrm flipV="1">
              <a:off x="2706600" y="1232755"/>
              <a:ext cx="1" cy="1570384"/>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endParaRPr/>
            </a:p>
          </p:txBody>
        </p:sp>
        <p:sp>
          <p:nvSpPr>
            <p:cNvPr id="1316" name="Ligne"/>
            <p:cNvSpPr/>
            <p:nvPr/>
          </p:nvSpPr>
          <p:spPr>
            <a:xfrm flipH="1">
              <a:off x="1562876" y="2808442"/>
              <a:ext cx="1142712" cy="1078095"/>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endParaRPr/>
            </a:p>
          </p:txBody>
        </p:sp>
        <p:sp>
          <p:nvSpPr>
            <p:cNvPr id="1317" name="Ligne"/>
            <p:cNvSpPr/>
            <p:nvPr/>
          </p:nvSpPr>
          <p:spPr>
            <a:xfrm flipV="1">
              <a:off x="11090279" y="1232756"/>
              <a:ext cx="1" cy="157038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18" name="Ligne"/>
            <p:cNvSpPr/>
            <p:nvPr/>
          </p:nvSpPr>
          <p:spPr>
            <a:xfrm flipV="1">
              <a:off x="9925376" y="2333865"/>
              <a:ext cx="1" cy="157038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19" name="Ligne"/>
            <p:cNvSpPr/>
            <p:nvPr/>
          </p:nvSpPr>
          <p:spPr>
            <a:xfrm flipV="1">
              <a:off x="1564615" y="2333865"/>
              <a:ext cx="1" cy="157038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20" name="Ligne"/>
            <p:cNvSpPr/>
            <p:nvPr/>
          </p:nvSpPr>
          <p:spPr>
            <a:xfrm flipH="1">
              <a:off x="1562876" y="1249725"/>
              <a:ext cx="1142712" cy="107809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21" name="Ligne"/>
            <p:cNvSpPr/>
            <p:nvPr/>
          </p:nvSpPr>
          <p:spPr>
            <a:xfrm flipH="1">
              <a:off x="9938382" y="1249725"/>
              <a:ext cx="1142712" cy="107809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22" name="Ligne"/>
            <p:cNvSpPr/>
            <p:nvPr/>
          </p:nvSpPr>
          <p:spPr>
            <a:xfrm flipH="1">
              <a:off x="9938382" y="2799916"/>
              <a:ext cx="1142712" cy="1078095"/>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23" name="Ligne"/>
            <p:cNvSpPr/>
            <p:nvPr/>
          </p:nvSpPr>
          <p:spPr>
            <a:xfrm flipH="1">
              <a:off x="2678729" y="1232756"/>
              <a:ext cx="322800"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grpSp>
          <p:nvGrpSpPr>
            <p:cNvPr id="1329" name="Grouper"/>
            <p:cNvGrpSpPr/>
            <p:nvPr/>
          </p:nvGrpSpPr>
          <p:grpSpPr>
            <a:xfrm>
              <a:off x="2162403" y="2273558"/>
              <a:ext cx="2206436" cy="612230"/>
              <a:chOff x="0" y="0"/>
              <a:chExt cx="2206435" cy="612228"/>
            </a:xfrm>
          </p:grpSpPr>
          <p:sp>
            <p:nvSpPr>
              <p:cNvPr id="1369" name="Ligne de connexion"/>
              <p:cNvSpPr/>
              <p:nvPr/>
            </p:nvSpPr>
            <p:spPr>
              <a:xfrm>
                <a:off x="0" y="275166"/>
                <a:ext cx="438742" cy="291236"/>
              </a:xfrm>
              <a:custGeom>
                <a:avLst/>
                <a:gdLst/>
                <a:ahLst/>
                <a:cxnLst>
                  <a:cxn ang="0">
                    <a:pos x="wd2" y="hd2"/>
                  </a:cxn>
                  <a:cxn ang="5400000">
                    <a:pos x="wd2" y="hd2"/>
                  </a:cxn>
                  <a:cxn ang="10800000">
                    <a:pos x="wd2" y="hd2"/>
                  </a:cxn>
                  <a:cxn ang="16200000">
                    <a:pos x="wd2" y="hd2"/>
                  </a:cxn>
                </a:cxnLst>
                <a:rect l="0" t="0" r="r" b="b"/>
                <a:pathLst>
                  <a:path w="19003" h="16201" extrusionOk="0">
                    <a:moveTo>
                      <a:pt x="1022" y="0"/>
                    </a:moveTo>
                    <a:cubicBezTo>
                      <a:pt x="-2597" y="21480"/>
                      <a:pt x="3397" y="21600"/>
                      <a:pt x="19003" y="35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70" name="Ligne de connexion"/>
              <p:cNvSpPr/>
              <p:nvPr/>
            </p:nvSpPr>
            <p:spPr>
              <a:xfrm>
                <a:off x="799547" y="294871"/>
                <a:ext cx="456537" cy="308626"/>
              </a:xfrm>
              <a:custGeom>
                <a:avLst/>
                <a:gdLst/>
                <a:ahLst/>
                <a:cxnLst>
                  <a:cxn ang="0">
                    <a:pos x="wd2" y="hd2"/>
                  </a:cxn>
                  <a:cxn ang="5400000">
                    <a:pos x="wd2" y="hd2"/>
                  </a:cxn>
                  <a:cxn ang="10800000">
                    <a:pos x="wd2" y="hd2"/>
                  </a:cxn>
                  <a:cxn ang="16200000">
                    <a:pos x="wd2" y="hd2"/>
                  </a:cxn>
                </a:cxnLst>
                <a:rect l="0" t="0" r="r" b="b"/>
                <a:pathLst>
                  <a:path w="18453" h="16200" extrusionOk="0">
                    <a:moveTo>
                      <a:pt x="1673" y="0"/>
                    </a:moveTo>
                    <a:cubicBezTo>
                      <a:pt x="-3147" y="21487"/>
                      <a:pt x="2446" y="21600"/>
                      <a:pt x="18453" y="33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71" name="Ligne de connexion"/>
              <p:cNvSpPr/>
              <p:nvPr/>
            </p:nvSpPr>
            <p:spPr>
              <a:xfrm>
                <a:off x="1653701" y="294542"/>
                <a:ext cx="552735" cy="317687"/>
              </a:xfrm>
              <a:custGeom>
                <a:avLst/>
                <a:gdLst/>
                <a:ahLst/>
                <a:cxnLst>
                  <a:cxn ang="0">
                    <a:pos x="wd2" y="hd2"/>
                  </a:cxn>
                  <a:cxn ang="5400000">
                    <a:pos x="wd2" y="hd2"/>
                  </a:cxn>
                  <a:cxn ang="10800000">
                    <a:pos x="wd2" y="hd2"/>
                  </a:cxn>
                  <a:cxn ang="16200000">
                    <a:pos x="wd2" y="hd2"/>
                  </a:cxn>
                </a:cxnLst>
                <a:rect l="0" t="0" r="r" b="b"/>
                <a:pathLst>
                  <a:path w="19639" h="16200" extrusionOk="0">
                    <a:moveTo>
                      <a:pt x="522" y="17"/>
                    </a:moveTo>
                    <a:cubicBezTo>
                      <a:pt x="-1961" y="21600"/>
                      <a:pt x="4411" y="21594"/>
                      <a:pt x="19639" y="0"/>
                    </a:cubicBezTo>
                  </a:path>
                </a:pathLst>
              </a:custGeom>
              <a:noFill/>
              <a:ln w="254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1372" name="Ligne de connexion"/>
              <p:cNvSpPr/>
              <p:nvPr/>
            </p:nvSpPr>
            <p:spPr>
              <a:xfrm>
                <a:off x="421726" y="-1"/>
                <a:ext cx="467215" cy="301409"/>
              </a:xfrm>
              <a:custGeom>
                <a:avLst/>
                <a:gdLst/>
                <a:ahLst/>
                <a:cxnLst>
                  <a:cxn ang="0">
                    <a:pos x="wd2" y="hd2"/>
                  </a:cxn>
                  <a:cxn ang="5400000">
                    <a:pos x="wd2" y="hd2"/>
                  </a:cxn>
                  <a:cxn ang="10800000">
                    <a:pos x="wd2" y="hd2"/>
                  </a:cxn>
                  <a:cxn ang="16200000">
                    <a:pos x="wd2" y="hd2"/>
                  </a:cxn>
                </a:cxnLst>
                <a:rect l="0" t="0" r="r" b="b"/>
                <a:pathLst>
                  <a:path w="18222" h="16200" extrusionOk="0">
                    <a:moveTo>
                      <a:pt x="16191" y="16200"/>
                    </a:moveTo>
                    <a:cubicBezTo>
                      <a:pt x="21600" y="-5284"/>
                      <a:pt x="16203" y="-5400"/>
                      <a:pt x="0" y="15853"/>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73" name="Ligne de connexion"/>
              <p:cNvSpPr/>
              <p:nvPr/>
            </p:nvSpPr>
            <p:spPr>
              <a:xfrm>
                <a:off x="1255520" y="22993"/>
                <a:ext cx="447107" cy="291236"/>
              </a:xfrm>
              <a:custGeom>
                <a:avLst/>
                <a:gdLst/>
                <a:ahLst/>
                <a:cxnLst>
                  <a:cxn ang="0">
                    <a:pos x="wd2" y="hd2"/>
                  </a:cxn>
                  <a:cxn ang="5400000">
                    <a:pos x="wd2" y="hd2"/>
                  </a:cxn>
                  <a:cxn ang="10800000">
                    <a:pos x="wd2" y="hd2"/>
                  </a:cxn>
                  <a:cxn ang="16200000">
                    <a:pos x="wd2" y="hd2"/>
                  </a:cxn>
                </a:cxnLst>
                <a:rect l="0" t="0" r="r" b="b"/>
                <a:pathLst>
                  <a:path w="18711" h="16201" extrusionOk="0">
                    <a:moveTo>
                      <a:pt x="17373" y="16201"/>
                    </a:moveTo>
                    <a:cubicBezTo>
                      <a:pt x="21600" y="-5279"/>
                      <a:pt x="15809" y="-5399"/>
                      <a:pt x="0" y="15842"/>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grpSp>
        <p:sp>
          <p:nvSpPr>
            <p:cNvPr id="1330" name="Forcing area"/>
            <p:cNvSpPr txBox="1"/>
            <p:nvPr/>
          </p:nvSpPr>
          <p:spPr>
            <a:xfrm rot="19017565">
              <a:off x="1133567" y="1389547"/>
              <a:ext cx="1443537" cy="390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rgbClr val="929292"/>
                  </a:solidFill>
                </a:defRPr>
              </a:lvl1pPr>
            </a:lstStyle>
            <a:p>
              <a:r>
                <a:t>Forcing area</a:t>
              </a:r>
            </a:p>
          </p:txBody>
        </p:sp>
        <p:sp>
          <p:nvSpPr>
            <p:cNvPr id="1331" name="equator"/>
            <p:cNvSpPr txBox="1"/>
            <p:nvPr/>
          </p:nvSpPr>
          <p:spPr>
            <a:xfrm>
              <a:off x="9452632" y="1279269"/>
              <a:ext cx="1047087" cy="451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chemeClr val="accent1"/>
                  </a:solidFill>
                </a:defRPr>
              </a:lvl1pPr>
            </a:lstStyle>
            <a:p>
              <a:r>
                <a:t>equator</a:t>
              </a:r>
            </a:p>
          </p:txBody>
        </p:sp>
        <p:sp>
          <p:nvSpPr>
            <p:cNvPr id="1332" name="Ligne"/>
            <p:cNvSpPr/>
            <p:nvPr/>
          </p:nvSpPr>
          <p:spPr>
            <a:xfrm>
              <a:off x="1568364" y="2333865"/>
              <a:ext cx="8371758"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333" name="waves propagation"/>
            <p:cNvSpPr txBox="1"/>
            <p:nvPr/>
          </p:nvSpPr>
          <p:spPr>
            <a:xfrm>
              <a:off x="4047241" y="1276928"/>
              <a:ext cx="2388789" cy="451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solidFill>
                    <a:schemeClr val="accent5">
                      <a:hueOff val="-82419"/>
                      <a:satOff val="-9513"/>
                      <a:lumOff val="-16343"/>
                    </a:schemeClr>
                  </a:solidFill>
                </a:defRPr>
              </a:lvl1pPr>
            </a:lstStyle>
            <a:p>
              <a:r>
                <a:t>waves propagation</a:t>
              </a:r>
            </a:p>
          </p:txBody>
        </p:sp>
        <p:sp>
          <p:nvSpPr>
            <p:cNvPr id="1334" name="Ligne"/>
            <p:cNvSpPr/>
            <p:nvPr/>
          </p:nvSpPr>
          <p:spPr>
            <a:xfrm flipV="1">
              <a:off x="1230522" y="2389004"/>
              <a:ext cx="1" cy="1570385"/>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335" name="Ligne"/>
            <p:cNvSpPr/>
            <p:nvPr/>
          </p:nvSpPr>
          <p:spPr>
            <a:xfrm>
              <a:off x="1778655" y="4174029"/>
              <a:ext cx="7914188" cy="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336" name="Ligne"/>
            <p:cNvSpPr/>
            <p:nvPr/>
          </p:nvSpPr>
          <p:spPr>
            <a:xfrm flipV="1">
              <a:off x="10170196" y="2852215"/>
              <a:ext cx="1255269" cy="117222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337" name="ocean surface"/>
            <p:cNvSpPr txBox="1"/>
            <p:nvPr/>
          </p:nvSpPr>
          <p:spPr>
            <a:xfrm>
              <a:off x="6689934" y="757266"/>
              <a:ext cx="1808845" cy="451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vl1pPr>
            </a:lstStyle>
            <a:p>
              <a:r>
                <a:t>ocean surface</a:t>
              </a:r>
            </a:p>
          </p:txBody>
        </p:sp>
        <p:sp>
          <p:nvSpPr>
            <p:cNvPr id="1338" name="flat topography"/>
            <p:cNvSpPr txBox="1"/>
            <p:nvPr/>
          </p:nvSpPr>
          <p:spPr>
            <a:xfrm>
              <a:off x="6633076" y="3384033"/>
              <a:ext cx="1936778" cy="451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800"/>
              </a:lvl1pPr>
            </a:lstStyle>
            <a:p>
              <a:r>
                <a:t>flat topography</a:t>
              </a:r>
            </a:p>
          </p:txBody>
        </p:sp>
        <p:sp>
          <p:nvSpPr>
            <p:cNvPr id="1339" name="Ligne"/>
            <p:cNvSpPr/>
            <p:nvPr/>
          </p:nvSpPr>
          <p:spPr>
            <a:xfrm flipH="1">
              <a:off x="9950814" y="1985116"/>
              <a:ext cx="1142712" cy="1078094"/>
            </a:xfrm>
            <a:prstGeom prst="line">
              <a:avLst/>
            </a:prstGeom>
            <a:noFill/>
            <a:ln w="25400" cap="flat">
              <a:solidFill>
                <a:schemeClr val="accent4">
                  <a:hueOff val="-476017"/>
                  <a:lumOff val="-10042"/>
                </a:schemeClr>
              </a:solidFill>
              <a:prstDash val="sysDot"/>
              <a:miter lim="400000"/>
            </a:ln>
            <a:effectLst/>
          </p:spPr>
          <p:txBody>
            <a:bodyPr wrap="square" lIns="50800" tIns="50800" rIns="50800" bIns="50800" numCol="1" anchor="ctr">
              <a:noAutofit/>
            </a:bodyPr>
            <a:lstStyle/>
            <a:p>
              <a:endParaRPr/>
            </a:p>
          </p:txBody>
        </p:sp>
        <p:sp>
          <p:nvSpPr>
            <p:cNvPr id="1340" name="Ligne"/>
            <p:cNvSpPr/>
            <p:nvPr/>
          </p:nvSpPr>
          <p:spPr>
            <a:xfrm flipV="1">
              <a:off x="9924109" y="1318623"/>
              <a:ext cx="1117141" cy="2610256"/>
            </a:xfrm>
            <a:prstGeom prst="line">
              <a:avLst/>
            </a:prstGeom>
            <a:noFill/>
            <a:ln w="25400" cap="flat">
              <a:solidFill>
                <a:schemeClr val="accent4">
                  <a:hueOff val="-476017"/>
                  <a:lumOff val="-10042"/>
                </a:schemeClr>
              </a:solidFill>
              <a:prstDash val="solid"/>
              <a:miter lim="400000"/>
            </a:ln>
            <a:effectLst/>
          </p:spPr>
          <p:txBody>
            <a:bodyPr wrap="square" lIns="50800" tIns="50800" rIns="50800" bIns="50800" numCol="1" anchor="ctr">
              <a:noAutofit/>
            </a:bodyPr>
            <a:lstStyle/>
            <a:p>
              <a:endParaRPr/>
            </a:p>
          </p:txBody>
        </p:sp>
        <p:sp>
          <p:nvSpPr>
            <p:cNvPr id="1341" name="Ligne"/>
            <p:cNvSpPr/>
            <p:nvPr/>
          </p:nvSpPr>
          <p:spPr>
            <a:xfrm flipV="1">
              <a:off x="9202369" y="2369388"/>
              <a:ext cx="1" cy="1501860"/>
            </a:xfrm>
            <a:prstGeom prst="line">
              <a:avLst/>
            </a:prstGeom>
            <a:noFill/>
            <a:ln w="254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342" name="Rectangle"/>
                <p:cNvSpPr txBox="1"/>
                <p:nvPr/>
              </p:nvSpPr>
              <p:spPr>
                <a:xfrm>
                  <a:off x="9370857" y="3316755"/>
                  <a:ext cx="346561" cy="50973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1800">
                      <a:solidFill>
                        <a:schemeClr val="accent3">
                          <a:hueOff val="362282"/>
                          <a:satOff val="31803"/>
                          <a:lumOff val="-18242"/>
                        </a:schemeClr>
                      </a:solidFill>
                    </a:defRPr>
                  </a:lvl1pPr>
                </a:lstStyle>
                <a:p>
                  <a:pPr/>
                  <a14:m>
                    <m:oMathPara xmlns:m="http://schemas.openxmlformats.org/officeDocument/2006/math">
                      <m:oMathParaPr>
                        <m:jc m:val="left"/>
                      </m:oMathParaPr>
                      <m:oMath xmlns:m="http://schemas.openxmlformats.org/officeDocument/2006/math">
                        <m:r>
                          <a:rPr sz="2150" i="1">
                            <a:solidFill>
                              <a:srgbClr val="1CB000"/>
                            </a:solidFill>
                            <a:latin typeface="Cambria Math" panose="02040503050406030204" pitchFamily="18" charset="0"/>
                          </a:rPr>
                          <m:t>𝑁</m:t>
                        </m:r>
                      </m:oMath>
                    </m:oMathPara>
                  </a14:m>
                  <a:endParaRPr>
                    <a:solidFill>
                      <a:srgbClr val="1DB100"/>
                    </a:solidFill>
                  </a:endParaRPr>
                </a:p>
              </p:txBody>
            </p:sp>
          </mc:Choice>
          <mc:Fallback>
            <p:sp>
              <p:nvSpPr>
                <p:cNvPr id="1342" name="Rectangle"/>
                <p:cNvSpPr txBox="1">
                  <a:spLocks noRot="1" noChangeAspect="1" noMove="1" noResize="1" noEditPoints="1" noAdjustHandles="1" noChangeArrowheads="1" noChangeShapeType="1" noTextEdit="1"/>
                </p:cNvSpPr>
                <p:nvPr/>
              </p:nvSpPr>
              <p:spPr>
                <a:xfrm>
                  <a:off x="9370857" y="3316755"/>
                  <a:ext cx="346561" cy="509730"/>
                </a:xfrm>
                <a:prstGeom prst="rect">
                  <a:avLst/>
                </a:prstGeom>
                <a:blipFill>
                  <a:blip r:embed="rId3"/>
                  <a:stretch>
                    <a:fillRect l="-10714"/>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343" name="Rectangle"/>
                <p:cNvSpPr txBox="1"/>
                <p:nvPr/>
              </p:nvSpPr>
              <p:spPr>
                <a:xfrm>
                  <a:off x="11260444" y="1143067"/>
                  <a:ext cx="967285" cy="512391"/>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lvl1pPr>
                    <a:defRPr sz="1800">
                      <a:solidFill>
                        <a:schemeClr val="accent4">
                          <a:hueOff val="-476017"/>
                          <a:lumOff val="-10042"/>
                        </a:schemeClr>
                      </a:solidFill>
                    </a:defRPr>
                  </a:lvl1pPr>
                </a:lstStyle>
                <a:p>
                  <a:pPr/>
                  <a14:m>
                    <m:oMathPara xmlns:m="http://schemas.openxmlformats.org/officeDocument/2006/math">
                      <m:oMathParaPr>
                        <m:jc m:val="left"/>
                      </m:oMathParaPr>
                      <m:oMath xmlns:m="http://schemas.openxmlformats.org/officeDocument/2006/math">
                        <m:r>
                          <a:rPr sz="2150" i="1">
                            <a:solidFill>
                              <a:srgbClr val="FDAD00"/>
                            </a:solidFill>
                            <a:latin typeface="Cambria Math" panose="02040503050406030204" pitchFamily="18" charset="0"/>
                          </a:rPr>
                          <m:t>𝑓</m:t>
                        </m:r>
                        <m:r>
                          <a:rPr sz="2150" i="1">
                            <a:solidFill>
                              <a:srgbClr val="FDAD00"/>
                            </a:solidFill>
                            <a:latin typeface="Cambria Math" panose="02040503050406030204" pitchFamily="18" charset="0"/>
                          </a:rPr>
                          <m:t>=</m:t>
                        </m:r>
                        <m:r>
                          <a:rPr sz="2150" i="1">
                            <a:solidFill>
                              <a:srgbClr val="FDAD00"/>
                            </a:solidFill>
                            <a:latin typeface="Cambria Math" panose="02040503050406030204" pitchFamily="18" charset="0"/>
                          </a:rPr>
                          <m:t>𝛽</m:t>
                        </m:r>
                        <m:r>
                          <a:rPr sz="2150" i="1">
                            <a:solidFill>
                              <a:srgbClr val="FDAD00"/>
                            </a:solidFill>
                            <a:latin typeface="Cambria Math" panose="02040503050406030204" pitchFamily="18" charset="0"/>
                          </a:rPr>
                          <m:t>𝑦</m:t>
                        </m:r>
                      </m:oMath>
                    </m:oMathPara>
                  </a14:m>
                  <a:endParaRPr>
                    <a:solidFill>
                      <a:srgbClr val="FEAE00"/>
                    </a:solidFill>
                  </a:endParaRPr>
                </a:p>
              </p:txBody>
            </p:sp>
          </mc:Choice>
          <mc:Fallback>
            <p:sp>
              <p:nvSpPr>
                <p:cNvPr id="1343" name="Rectangle"/>
                <p:cNvSpPr txBox="1">
                  <a:spLocks noRot="1" noChangeAspect="1" noMove="1" noResize="1" noEditPoints="1" noAdjustHandles="1" noChangeArrowheads="1" noChangeShapeType="1" noTextEdit="1"/>
                </p:cNvSpPr>
                <p:nvPr/>
              </p:nvSpPr>
              <p:spPr>
                <a:xfrm>
                  <a:off x="11260444" y="1143067"/>
                  <a:ext cx="967285" cy="512391"/>
                </a:xfrm>
                <a:prstGeom prst="rect">
                  <a:avLst/>
                </a:prstGeom>
                <a:blipFill>
                  <a:blip r:embed="rId4"/>
                  <a:stretch>
                    <a:fillRect l="-9091" r="-3896" b="-4878"/>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nvGrpSpPr>
            <p:cNvPr id="1349" name="Grouper"/>
            <p:cNvGrpSpPr/>
            <p:nvPr/>
          </p:nvGrpSpPr>
          <p:grpSpPr>
            <a:xfrm>
              <a:off x="2162403" y="2961632"/>
              <a:ext cx="2206436" cy="612230"/>
              <a:chOff x="0" y="0"/>
              <a:chExt cx="2206435" cy="612228"/>
            </a:xfrm>
          </p:grpSpPr>
          <p:sp>
            <p:nvSpPr>
              <p:cNvPr id="1374" name="Ligne de connexion"/>
              <p:cNvSpPr/>
              <p:nvPr/>
            </p:nvSpPr>
            <p:spPr>
              <a:xfrm>
                <a:off x="0" y="275166"/>
                <a:ext cx="438742" cy="291236"/>
              </a:xfrm>
              <a:custGeom>
                <a:avLst/>
                <a:gdLst/>
                <a:ahLst/>
                <a:cxnLst>
                  <a:cxn ang="0">
                    <a:pos x="wd2" y="hd2"/>
                  </a:cxn>
                  <a:cxn ang="5400000">
                    <a:pos x="wd2" y="hd2"/>
                  </a:cxn>
                  <a:cxn ang="10800000">
                    <a:pos x="wd2" y="hd2"/>
                  </a:cxn>
                  <a:cxn ang="16200000">
                    <a:pos x="wd2" y="hd2"/>
                  </a:cxn>
                </a:cxnLst>
                <a:rect l="0" t="0" r="r" b="b"/>
                <a:pathLst>
                  <a:path w="19003" h="16201" extrusionOk="0">
                    <a:moveTo>
                      <a:pt x="1022" y="0"/>
                    </a:moveTo>
                    <a:cubicBezTo>
                      <a:pt x="-2597" y="21480"/>
                      <a:pt x="3397" y="21600"/>
                      <a:pt x="19003" y="35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75" name="Ligne de connexion"/>
              <p:cNvSpPr/>
              <p:nvPr/>
            </p:nvSpPr>
            <p:spPr>
              <a:xfrm>
                <a:off x="799547" y="294871"/>
                <a:ext cx="456537" cy="308626"/>
              </a:xfrm>
              <a:custGeom>
                <a:avLst/>
                <a:gdLst/>
                <a:ahLst/>
                <a:cxnLst>
                  <a:cxn ang="0">
                    <a:pos x="wd2" y="hd2"/>
                  </a:cxn>
                  <a:cxn ang="5400000">
                    <a:pos x="wd2" y="hd2"/>
                  </a:cxn>
                  <a:cxn ang="10800000">
                    <a:pos x="wd2" y="hd2"/>
                  </a:cxn>
                  <a:cxn ang="16200000">
                    <a:pos x="wd2" y="hd2"/>
                  </a:cxn>
                </a:cxnLst>
                <a:rect l="0" t="0" r="r" b="b"/>
                <a:pathLst>
                  <a:path w="18453" h="16200" extrusionOk="0">
                    <a:moveTo>
                      <a:pt x="1673" y="0"/>
                    </a:moveTo>
                    <a:cubicBezTo>
                      <a:pt x="-3147" y="21487"/>
                      <a:pt x="2446" y="21600"/>
                      <a:pt x="18453" y="33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76" name="Ligne de connexion"/>
              <p:cNvSpPr/>
              <p:nvPr/>
            </p:nvSpPr>
            <p:spPr>
              <a:xfrm>
                <a:off x="1653701" y="294542"/>
                <a:ext cx="552735" cy="317687"/>
              </a:xfrm>
              <a:custGeom>
                <a:avLst/>
                <a:gdLst/>
                <a:ahLst/>
                <a:cxnLst>
                  <a:cxn ang="0">
                    <a:pos x="wd2" y="hd2"/>
                  </a:cxn>
                  <a:cxn ang="5400000">
                    <a:pos x="wd2" y="hd2"/>
                  </a:cxn>
                  <a:cxn ang="10800000">
                    <a:pos x="wd2" y="hd2"/>
                  </a:cxn>
                  <a:cxn ang="16200000">
                    <a:pos x="wd2" y="hd2"/>
                  </a:cxn>
                </a:cxnLst>
                <a:rect l="0" t="0" r="r" b="b"/>
                <a:pathLst>
                  <a:path w="19639" h="16200" extrusionOk="0">
                    <a:moveTo>
                      <a:pt x="522" y="17"/>
                    </a:moveTo>
                    <a:cubicBezTo>
                      <a:pt x="-1961" y="21600"/>
                      <a:pt x="4411" y="21594"/>
                      <a:pt x="19639" y="0"/>
                    </a:cubicBezTo>
                  </a:path>
                </a:pathLst>
              </a:custGeom>
              <a:noFill/>
              <a:ln w="254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1377" name="Ligne de connexion"/>
              <p:cNvSpPr/>
              <p:nvPr/>
            </p:nvSpPr>
            <p:spPr>
              <a:xfrm>
                <a:off x="421726" y="-1"/>
                <a:ext cx="467215" cy="301409"/>
              </a:xfrm>
              <a:custGeom>
                <a:avLst/>
                <a:gdLst/>
                <a:ahLst/>
                <a:cxnLst>
                  <a:cxn ang="0">
                    <a:pos x="wd2" y="hd2"/>
                  </a:cxn>
                  <a:cxn ang="5400000">
                    <a:pos x="wd2" y="hd2"/>
                  </a:cxn>
                  <a:cxn ang="10800000">
                    <a:pos x="wd2" y="hd2"/>
                  </a:cxn>
                  <a:cxn ang="16200000">
                    <a:pos x="wd2" y="hd2"/>
                  </a:cxn>
                </a:cxnLst>
                <a:rect l="0" t="0" r="r" b="b"/>
                <a:pathLst>
                  <a:path w="18222" h="16200" extrusionOk="0">
                    <a:moveTo>
                      <a:pt x="16191" y="16200"/>
                    </a:moveTo>
                    <a:cubicBezTo>
                      <a:pt x="21600" y="-5284"/>
                      <a:pt x="16203" y="-5400"/>
                      <a:pt x="0" y="15853"/>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78" name="Ligne de connexion"/>
              <p:cNvSpPr/>
              <p:nvPr/>
            </p:nvSpPr>
            <p:spPr>
              <a:xfrm>
                <a:off x="1255520" y="22993"/>
                <a:ext cx="447107" cy="291236"/>
              </a:xfrm>
              <a:custGeom>
                <a:avLst/>
                <a:gdLst/>
                <a:ahLst/>
                <a:cxnLst>
                  <a:cxn ang="0">
                    <a:pos x="wd2" y="hd2"/>
                  </a:cxn>
                  <a:cxn ang="5400000">
                    <a:pos x="wd2" y="hd2"/>
                  </a:cxn>
                  <a:cxn ang="10800000">
                    <a:pos x="wd2" y="hd2"/>
                  </a:cxn>
                  <a:cxn ang="16200000">
                    <a:pos x="wd2" y="hd2"/>
                  </a:cxn>
                </a:cxnLst>
                <a:rect l="0" t="0" r="r" b="b"/>
                <a:pathLst>
                  <a:path w="18711" h="16201" extrusionOk="0">
                    <a:moveTo>
                      <a:pt x="17373" y="16201"/>
                    </a:moveTo>
                    <a:cubicBezTo>
                      <a:pt x="21600" y="-5279"/>
                      <a:pt x="15809" y="-5399"/>
                      <a:pt x="0" y="15842"/>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grpSp>
        <p:grpSp>
          <p:nvGrpSpPr>
            <p:cNvPr id="1355" name="Grouper"/>
            <p:cNvGrpSpPr/>
            <p:nvPr/>
          </p:nvGrpSpPr>
          <p:grpSpPr>
            <a:xfrm>
              <a:off x="2162403" y="1601104"/>
              <a:ext cx="2206436" cy="612230"/>
              <a:chOff x="0" y="0"/>
              <a:chExt cx="2206435" cy="612228"/>
            </a:xfrm>
          </p:grpSpPr>
          <p:sp>
            <p:nvSpPr>
              <p:cNvPr id="1379" name="Ligne de connexion"/>
              <p:cNvSpPr/>
              <p:nvPr/>
            </p:nvSpPr>
            <p:spPr>
              <a:xfrm>
                <a:off x="0" y="275166"/>
                <a:ext cx="438742" cy="291236"/>
              </a:xfrm>
              <a:custGeom>
                <a:avLst/>
                <a:gdLst/>
                <a:ahLst/>
                <a:cxnLst>
                  <a:cxn ang="0">
                    <a:pos x="wd2" y="hd2"/>
                  </a:cxn>
                  <a:cxn ang="5400000">
                    <a:pos x="wd2" y="hd2"/>
                  </a:cxn>
                  <a:cxn ang="10800000">
                    <a:pos x="wd2" y="hd2"/>
                  </a:cxn>
                  <a:cxn ang="16200000">
                    <a:pos x="wd2" y="hd2"/>
                  </a:cxn>
                </a:cxnLst>
                <a:rect l="0" t="0" r="r" b="b"/>
                <a:pathLst>
                  <a:path w="19003" h="16201" extrusionOk="0">
                    <a:moveTo>
                      <a:pt x="1022" y="0"/>
                    </a:moveTo>
                    <a:cubicBezTo>
                      <a:pt x="-2597" y="21480"/>
                      <a:pt x="3397" y="21600"/>
                      <a:pt x="19003" y="35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80" name="Ligne de connexion"/>
              <p:cNvSpPr/>
              <p:nvPr/>
            </p:nvSpPr>
            <p:spPr>
              <a:xfrm>
                <a:off x="799547" y="294871"/>
                <a:ext cx="456537" cy="308626"/>
              </a:xfrm>
              <a:custGeom>
                <a:avLst/>
                <a:gdLst/>
                <a:ahLst/>
                <a:cxnLst>
                  <a:cxn ang="0">
                    <a:pos x="wd2" y="hd2"/>
                  </a:cxn>
                  <a:cxn ang="5400000">
                    <a:pos x="wd2" y="hd2"/>
                  </a:cxn>
                  <a:cxn ang="10800000">
                    <a:pos x="wd2" y="hd2"/>
                  </a:cxn>
                  <a:cxn ang="16200000">
                    <a:pos x="wd2" y="hd2"/>
                  </a:cxn>
                </a:cxnLst>
                <a:rect l="0" t="0" r="r" b="b"/>
                <a:pathLst>
                  <a:path w="18453" h="16200" extrusionOk="0">
                    <a:moveTo>
                      <a:pt x="1673" y="0"/>
                    </a:moveTo>
                    <a:cubicBezTo>
                      <a:pt x="-3147" y="21487"/>
                      <a:pt x="2446" y="21600"/>
                      <a:pt x="18453" y="339"/>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81" name="Ligne de connexion"/>
              <p:cNvSpPr/>
              <p:nvPr/>
            </p:nvSpPr>
            <p:spPr>
              <a:xfrm>
                <a:off x="1653701" y="294542"/>
                <a:ext cx="552735" cy="317687"/>
              </a:xfrm>
              <a:custGeom>
                <a:avLst/>
                <a:gdLst/>
                <a:ahLst/>
                <a:cxnLst>
                  <a:cxn ang="0">
                    <a:pos x="wd2" y="hd2"/>
                  </a:cxn>
                  <a:cxn ang="5400000">
                    <a:pos x="wd2" y="hd2"/>
                  </a:cxn>
                  <a:cxn ang="10800000">
                    <a:pos x="wd2" y="hd2"/>
                  </a:cxn>
                  <a:cxn ang="16200000">
                    <a:pos x="wd2" y="hd2"/>
                  </a:cxn>
                </a:cxnLst>
                <a:rect l="0" t="0" r="r" b="b"/>
                <a:pathLst>
                  <a:path w="19639" h="16200" extrusionOk="0">
                    <a:moveTo>
                      <a:pt x="522" y="17"/>
                    </a:moveTo>
                    <a:cubicBezTo>
                      <a:pt x="-1961" y="21600"/>
                      <a:pt x="4411" y="21594"/>
                      <a:pt x="19639" y="0"/>
                    </a:cubicBezTo>
                  </a:path>
                </a:pathLst>
              </a:custGeom>
              <a:noFill/>
              <a:ln w="25400" cap="flat">
                <a:solidFill>
                  <a:schemeClr val="accent5">
                    <a:hueOff val="-82419"/>
                    <a:satOff val="-9513"/>
                    <a:lumOff val="-16343"/>
                  </a:schemeClr>
                </a:solidFill>
                <a:prstDash val="solid"/>
                <a:miter lim="400000"/>
                <a:tailEnd type="triangle" w="med" len="med"/>
              </a:ln>
              <a:effectLst/>
            </p:spPr>
            <p:txBody>
              <a:bodyPr/>
              <a:lstStyle/>
              <a:p>
                <a:endParaRPr/>
              </a:p>
            </p:txBody>
          </p:sp>
          <p:sp>
            <p:nvSpPr>
              <p:cNvPr id="1382" name="Ligne de connexion"/>
              <p:cNvSpPr/>
              <p:nvPr/>
            </p:nvSpPr>
            <p:spPr>
              <a:xfrm>
                <a:off x="421726" y="-1"/>
                <a:ext cx="467215" cy="301409"/>
              </a:xfrm>
              <a:custGeom>
                <a:avLst/>
                <a:gdLst/>
                <a:ahLst/>
                <a:cxnLst>
                  <a:cxn ang="0">
                    <a:pos x="wd2" y="hd2"/>
                  </a:cxn>
                  <a:cxn ang="5400000">
                    <a:pos x="wd2" y="hd2"/>
                  </a:cxn>
                  <a:cxn ang="10800000">
                    <a:pos x="wd2" y="hd2"/>
                  </a:cxn>
                  <a:cxn ang="16200000">
                    <a:pos x="wd2" y="hd2"/>
                  </a:cxn>
                </a:cxnLst>
                <a:rect l="0" t="0" r="r" b="b"/>
                <a:pathLst>
                  <a:path w="18222" h="16200" extrusionOk="0">
                    <a:moveTo>
                      <a:pt x="16191" y="16200"/>
                    </a:moveTo>
                    <a:cubicBezTo>
                      <a:pt x="21600" y="-5284"/>
                      <a:pt x="16203" y="-5400"/>
                      <a:pt x="0" y="15853"/>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sp>
            <p:nvSpPr>
              <p:cNvPr id="1383" name="Ligne de connexion"/>
              <p:cNvSpPr/>
              <p:nvPr/>
            </p:nvSpPr>
            <p:spPr>
              <a:xfrm>
                <a:off x="1255520" y="22993"/>
                <a:ext cx="447107" cy="291236"/>
              </a:xfrm>
              <a:custGeom>
                <a:avLst/>
                <a:gdLst/>
                <a:ahLst/>
                <a:cxnLst>
                  <a:cxn ang="0">
                    <a:pos x="wd2" y="hd2"/>
                  </a:cxn>
                  <a:cxn ang="5400000">
                    <a:pos x="wd2" y="hd2"/>
                  </a:cxn>
                  <a:cxn ang="10800000">
                    <a:pos x="wd2" y="hd2"/>
                  </a:cxn>
                  <a:cxn ang="16200000">
                    <a:pos x="wd2" y="hd2"/>
                  </a:cxn>
                </a:cxnLst>
                <a:rect l="0" t="0" r="r" b="b"/>
                <a:pathLst>
                  <a:path w="18711" h="16201" extrusionOk="0">
                    <a:moveTo>
                      <a:pt x="17373" y="16201"/>
                    </a:moveTo>
                    <a:cubicBezTo>
                      <a:pt x="21600" y="-5279"/>
                      <a:pt x="15809" y="-5399"/>
                      <a:pt x="0" y="15842"/>
                    </a:cubicBezTo>
                  </a:path>
                </a:pathLst>
              </a:custGeom>
              <a:noFill/>
              <a:ln w="25400" cap="flat">
                <a:solidFill>
                  <a:schemeClr val="accent5">
                    <a:hueOff val="-82419"/>
                    <a:satOff val="-9513"/>
                    <a:lumOff val="-16343"/>
                  </a:schemeClr>
                </a:solidFill>
                <a:prstDash val="solid"/>
                <a:miter lim="400000"/>
              </a:ln>
              <a:effectLst/>
            </p:spPr>
            <p:txBody>
              <a:bodyPr/>
              <a:lstStyle/>
              <a:p>
                <a:endParaRPr/>
              </a:p>
            </p:txBody>
          </p:sp>
        </p:grpSp>
        <p:sp>
          <p:nvSpPr>
            <p:cNvPr id="1356" name="Ligne"/>
            <p:cNvSpPr/>
            <p:nvPr/>
          </p:nvSpPr>
          <p:spPr>
            <a:xfrm flipH="1">
              <a:off x="1562876" y="1258623"/>
              <a:ext cx="1142712" cy="1078095"/>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sp>
          <p:nvSpPr>
            <p:cNvPr id="1357" name="Ligne"/>
            <p:cNvSpPr/>
            <p:nvPr/>
          </p:nvSpPr>
          <p:spPr>
            <a:xfrm flipH="1">
              <a:off x="1887280" y="1244068"/>
              <a:ext cx="1142712" cy="1078095"/>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sp>
          <p:nvSpPr>
            <p:cNvPr id="1358" name="Ligne"/>
            <p:cNvSpPr/>
            <p:nvPr/>
          </p:nvSpPr>
          <p:spPr>
            <a:xfrm flipH="1">
              <a:off x="1539279" y="2318572"/>
              <a:ext cx="322800" cy="1"/>
            </a:xfrm>
            <a:prstGeom prst="line">
              <a:avLst/>
            </a:prstGeom>
            <a:noFill/>
            <a:ln w="25400" cap="flat">
              <a:solidFill>
                <a:srgbClr val="929292"/>
              </a:solidFill>
              <a:prstDash val="solid"/>
              <a:miter lim="400000"/>
            </a:ln>
            <a:effectLst/>
          </p:spPr>
          <p:txBody>
            <a:bodyPr wrap="square" lIns="50800" tIns="50800" rIns="50800" bIns="50800" numCol="1" anchor="ctr">
              <a:noAutofit/>
            </a:bodyPr>
            <a:lstStyle/>
            <a:p>
              <a:endParaRPr/>
            </a:p>
          </p:txBody>
        </p:sp>
        <p:sp>
          <p:nvSpPr>
            <p:cNvPr id="1359" name="Ligne"/>
            <p:cNvSpPr/>
            <p:nvPr/>
          </p:nvSpPr>
          <p:spPr>
            <a:xfrm flipH="1">
              <a:off x="1271709" y="2252709"/>
              <a:ext cx="585814" cy="547058"/>
            </a:xfrm>
            <a:prstGeom prst="line">
              <a:avLst/>
            </a:prstGeom>
            <a:noFill/>
            <a:ln w="25400" cap="flat">
              <a:solidFill>
                <a:schemeClr val="accent5">
                  <a:hueOff val="-82419"/>
                  <a:satOff val="-9513"/>
                  <a:lumOff val="-16343"/>
                </a:schemeClr>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360" name="Ligne"/>
            <p:cNvSpPr/>
            <p:nvPr/>
          </p:nvSpPr>
          <p:spPr>
            <a:xfrm flipH="1">
              <a:off x="1271709" y="2838335"/>
              <a:ext cx="585814" cy="547057"/>
            </a:xfrm>
            <a:prstGeom prst="line">
              <a:avLst/>
            </a:prstGeom>
            <a:noFill/>
            <a:ln w="25400" cap="flat">
              <a:solidFill>
                <a:schemeClr val="accent5">
                  <a:hueOff val="-82419"/>
                  <a:satOff val="-9513"/>
                  <a:lumOff val="-16343"/>
                </a:schemeClr>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361" name="Ligne"/>
            <p:cNvSpPr/>
            <p:nvPr/>
          </p:nvSpPr>
          <p:spPr>
            <a:xfrm flipH="1">
              <a:off x="1271709" y="3414191"/>
              <a:ext cx="585814" cy="547057"/>
            </a:xfrm>
            <a:prstGeom prst="line">
              <a:avLst/>
            </a:prstGeom>
            <a:noFill/>
            <a:ln w="25400" cap="flat">
              <a:solidFill>
                <a:schemeClr val="accent5">
                  <a:hueOff val="-82419"/>
                  <a:satOff val="-9513"/>
                  <a:lumOff val="-16343"/>
                </a:schemeClr>
              </a:solidFill>
              <a:prstDash val="solid"/>
              <a:miter lim="400000"/>
              <a:headEnd type="triangle" w="med" len="med"/>
              <a:tailEnd type="triangle" w="med" len="med"/>
            </a:ln>
            <a:effectLst/>
          </p:spPr>
          <p:txBody>
            <a:bodyPr wrap="square" lIns="50800" tIns="50800" rIns="50800" bIns="50800" numCol="1" anchor="ctr">
              <a:noAutofit/>
            </a:bodyPr>
            <a:lstStyle/>
            <a:p>
              <a:endParaRPr/>
            </a:p>
          </p:txBody>
        </p:sp>
        <p:sp>
          <p:nvSpPr>
            <p:cNvPr id="1362" name="Ligne"/>
            <p:cNvSpPr/>
            <p:nvPr/>
          </p:nvSpPr>
          <p:spPr>
            <a:xfrm flipH="1">
              <a:off x="2413693" y="1125734"/>
              <a:ext cx="585815" cy="547057"/>
            </a:xfrm>
            <a:prstGeom prst="line">
              <a:avLst/>
            </a:prstGeom>
            <a:noFill/>
            <a:ln w="25400" cap="flat">
              <a:solidFill>
                <a:schemeClr val="accent5">
                  <a:hueOff val="-82419"/>
                  <a:satOff val="-9513"/>
                  <a:lumOff val="-16343"/>
                </a:schemeClr>
              </a:solidFill>
              <a:custDash>
                <a:ds d="200000" sp="200000"/>
              </a:custDash>
              <a:miter lim="400000"/>
              <a:headEnd type="triangle" w="med" len="med"/>
              <a:tailEnd type="triangle" w="med" len="med"/>
            </a:ln>
            <a:effectLst/>
          </p:spPr>
          <p:txBody>
            <a:bodyPr wrap="square" lIns="50800" tIns="50800" rIns="50800" bIns="50800" numCol="1" anchor="ctr">
              <a:noAutofit/>
            </a:bodyPr>
            <a:lstStyle/>
            <a:p>
              <a:endParaRPr/>
            </a:p>
          </p:txBody>
        </p:sp>
        <p:sp>
          <p:nvSpPr>
            <p:cNvPr id="1363" name="Ligne"/>
            <p:cNvSpPr/>
            <p:nvPr/>
          </p:nvSpPr>
          <p:spPr>
            <a:xfrm flipH="1">
              <a:off x="2428439" y="1768048"/>
              <a:ext cx="585814" cy="547057"/>
            </a:xfrm>
            <a:prstGeom prst="line">
              <a:avLst/>
            </a:prstGeom>
            <a:noFill/>
            <a:ln w="25400" cap="flat">
              <a:solidFill>
                <a:schemeClr val="accent5">
                  <a:hueOff val="-82419"/>
                  <a:satOff val="-9513"/>
                  <a:lumOff val="-16343"/>
                </a:schemeClr>
              </a:solidFill>
              <a:custDash>
                <a:ds d="200000" sp="200000"/>
              </a:custDash>
              <a:miter lim="400000"/>
              <a:headEnd type="triangle" w="med" len="med"/>
              <a:tailEnd type="triangle" w="med" len="med"/>
            </a:ln>
            <a:effectLst/>
          </p:spPr>
          <p:txBody>
            <a:bodyPr wrap="square" lIns="50800" tIns="50800" rIns="50800" bIns="50800" numCol="1" anchor="ctr">
              <a:noAutofit/>
            </a:bodyPr>
            <a:lstStyle/>
            <a:p>
              <a:endParaRPr/>
            </a:p>
          </p:txBody>
        </p:sp>
        <p:sp>
          <p:nvSpPr>
            <p:cNvPr id="1364" name="Ligne"/>
            <p:cNvSpPr/>
            <p:nvPr/>
          </p:nvSpPr>
          <p:spPr>
            <a:xfrm flipH="1">
              <a:off x="2428439" y="2395069"/>
              <a:ext cx="585814" cy="547057"/>
            </a:xfrm>
            <a:prstGeom prst="line">
              <a:avLst/>
            </a:prstGeom>
            <a:noFill/>
            <a:ln w="25400" cap="flat">
              <a:solidFill>
                <a:schemeClr val="accent5">
                  <a:hueOff val="-82419"/>
                  <a:satOff val="-9513"/>
                  <a:lumOff val="-16343"/>
                </a:schemeClr>
              </a:solidFill>
              <a:custDash>
                <a:ds d="200000" sp="200000"/>
              </a:custDash>
              <a:miter lim="400000"/>
              <a:headEnd type="triangle" w="med" len="med"/>
              <a:tailEnd type="triangle" w="med" len="med"/>
            </a:ln>
            <a:effectLst/>
          </p:spPr>
          <p:txBody>
            <a:bodyPr wrap="square" lIns="50800" tIns="50800" rIns="50800" bIns="50800" numCol="1" anchor="ctr">
              <a:noAutofit/>
            </a:bodyPr>
            <a:lstStyle/>
            <a:p>
              <a:endParaRPr/>
            </a:p>
          </p:txBody>
        </p:sp>
        <mc:AlternateContent xmlns:mc="http://schemas.openxmlformats.org/markup-compatibility/2006">
          <mc:Choice xmlns:a14="http://schemas.microsoft.com/office/drawing/2010/main" Requires="a14">
            <p:sp>
              <p:nvSpPr>
                <p:cNvPr id="1365" name="= 5000m n=200 to 400  -levels"/>
                <p:cNvSpPr txBox="1"/>
                <p:nvPr/>
              </p:nvSpPr>
              <p:spPr>
                <a:xfrm rot="16200000">
                  <a:off x="-919784" y="2812866"/>
                  <a:ext cx="2713547" cy="866083"/>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lgn="ctr">
                    <a:defRPr sz="1800"/>
                  </a:pPr>
                  <a14:m>
                    <m:oMath xmlns:m="http://schemas.openxmlformats.org/officeDocument/2006/math">
                      <m:r>
                        <a:rPr sz="2150" i="1">
                          <a:solidFill>
                            <a:srgbClr val="000000"/>
                          </a:solidFill>
                          <a:latin typeface="Cambria Math" panose="02040503050406030204" pitchFamily="18" charset="0"/>
                        </a:rPr>
                        <m:t>𝐻</m:t>
                      </m:r>
                    </m:oMath>
                  </a14:m>
                  <a:r>
                    <a:t> = 5000m</a:t>
                  </a:r>
                  <a:br/>
                  <a:r>
                    <a:t>n=200 to 400 </a:t>
                  </a:r>
                  <a14:m>
                    <m:oMath xmlns:m="http://schemas.openxmlformats.org/officeDocument/2006/math">
                      <m:r>
                        <a:rPr sz="2150" i="1">
                          <a:solidFill>
                            <a:srgbClr val="000000"/>
                          </a:solidFill>
                          <a:latin typeface="Cambria Math" panose="02040503050406030204" pitchFamily="18" charset="0"/>
                        </a:rPr>
                        <m:t>𝜎</m:t>
                      </m:r>
                    </m:oMath>
                  </a14:m>
                  <a:r>
                    <a:t>-levels</a:t>
                  </a:r>
                </a:p>
              </p:txBody>
            </p:sp>
          </mc:Choice>
          <mc:Fallback>
            <p:sp>
              <p:nvSpPr>
                <p:cNvPr id="1365" name="= 5000m n=200 to 400  -levels"/>
                <p:cNvSpPr txBox="1">
                  <a:spLocks noRot="1" noChangeAspect="1" noMove="1" noResize="1" noEditPoints="1" noAdjustHandles="1" noChangeArrowheads="1" noChangeShapeType="1" noTextEdit="1"/>
                </p:cNvSpPr>
                <p:nvPr/>
              </p:nvSpPr>
              <p:spPr>
                <a:xfrm rot="16200000">
                  <a:off x="-919784" y="2812866"/>
                  <a:ext cx="2713547" cy="866083"/>
                </a:xfrm>
                <a:prstGeom prst="rect">
                  <a:avLst/>
                </a:prstGeom>
                <a:blipFill>
                  <a:blip r:embed="rId5"/>
                  <a:stretch>
                    <a:fillRect/>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366" name="=30 ,  =0.09"/>
                <p:cNvSpPr txBox="1"/>
                <p:nvPr/>
              </p:nvSpPr>
              <p:spPr>
                <a:xfrm>
                  <a:off x="3194596" y="4326193"/>
                  <a:ext cx="2089386" cy="529286"/>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defRPr sz="1800"/>
                  </a:pP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𝑥</m:t>
                          </m:r>
                        </m:sub>
                      </m:sSub>
                    </m:oMath>
                  </a14:m>
                  <a:r>
                    <a:t>=30</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r>
                    <a:t>,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𝑑</m:t>
                          </m:r>
                        </m:e>
                        <m:sub>
                          <m:r>
                            <a:rPr sz="2150" i="1">
                              <a:solidFill>
                                <a:srgbClr val="000000"/>
                              </a:solidFill>
                              <a:latin typeface="Cambria Math" panose="02040503050406030204" pitchFamily="18" charset="0"/>
                            </a:rPr>
                            <m:t>𝑥</m:t>
                          </m:r>
                        </m:sub>
                      </m:sSub>
                    </m:oMath>
                  </a14:m>
                  <a:r>
                    <a:t>=0.09</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endParaRPr/>
                </a:p>
              </p:txBody>
            </p:sp>
          </mc:Choice>
          <mc:Fallback>
            <p:sp>
              <p:nvSpPr>
                <p:cNvPr id="1366" name="=30 ,  =0.09"/>
                <p:cNvSpPr txBox="1">
                  <a:spLocks noRot="1" noChangeAspect="1" noMove="1" noResize="1" noEditPoints="1" noAdjustHandles="1" noChangeArrowheads="1" noChangeShapeType="1" noTextEdit="1"/>
                </p:cNvSpPr>
                <p:nvPr/>
              </p:nvSpPr>
              <p:spPr>
                <a:xfrm>
                  <a:off x="3194596" y="4326193"/>
                  <a:ext cx="2089386" cy="529286"/>
                </a:xfrm>
                <a:prstGeom prst="rect">
                  <a:avLst/>
                </a:prstGeom>
                <a:blipFill>
                  <a:blip r:embed="rId6"/>
                  <a:stretch>
                    <a:fillRect l="-2424" t="-19048" b="-33333"/>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367" name="=30 ,   =0.09"/>
                <p:cNvSpPr txBox="1"/>
                <p:nvPr/>
              </p:nvSpPr>
              <p:spPr>
                <a:xfrm rot="19017565">
                  <a:off x="10403955" y="3385626"/>
                  <a:ext cx="1150915" cy="990710"/>
                </a:xfrm>
                <a:prstGeom prst="rect">
                  <a:avLst/>
                </a:pr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50800" tIns="50800" rIns="50800" bIns="50800" numCol="1" anchor="ctr">
                  <a:noAutofit/>
                </a:bodyPr>
                <a:lstStyle/>
                <a:p>
                  <a:pPr>
                    <a:defRPr sz="1800"/>
                  </a:pP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𝐿</m:t>
                          </m:r>
                        </m:e>
                        <m:sub>
                          <m:r>
                            <a:rPr sz="2150" i="1">
                              <a:solidFill>
                                <a:srgbClr val="000000"/>
                              </a:solidFill>
                              <a:latin typeface="Cambria Math" panose="02040503050406030204" pitchFamily="18" charset="0"/>
                            </a:rPr>
                            <m:t>𝑦</m:t>
                          </m:r>
                        </m:sub>
                      </m:sSub>
                    </m:oMath>
                  </a14:m>
                  <a:r>
                    <a:t>=30</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r>
                    <a:t>, </a:t>
                  </a:r>
                  <a:b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𝑑</m:t>
                          </m:r>
                        </m:e>
                        <m:sub>
                          <m:r>
                            <a:rPr sz="2150" i="1">
                              <a:solidFill>
                                <a:srgbClr val="000000"/>
                              </a:solidFill>
                              <a:latin typeface="Cambria Math" panose="02040503050406030204" pitchFamily="18" charset="0"/>
                            </a:rPr>
                            <m:t>𝑦</m:t>
                          </m:r>
                        </m:sub>
                      </m:sSub>
                    </m:oMath>
                  </a14:m>
                  <a:r>
                    <a:t>=0.09</a:t>
                  </a:r>
                  <a14:m>
                    <m:oMath xmlns:m="http://schemas.openxmlformats.org/officeDocument/2006/math">
                      <m:sSup>
                        <m:sSupPr>
                          <m:ctrlPr>
                            <a:rPr sz="2150">
                              <a:solidFill>
                                <a:srgbClr val="000000"/>
                              </a:solidFill>
                              <a:latin typeface="Cambria Math" panose="02040503050406030204" pitchFamily="18" charset="0"/>
                            </a:rPr>
                          </m:ctrlPr>
                        </m:sSupPr>
                        <m:e/>
                        <m:sup>
                          <m:r>
                            <a:rPr sz="2150" i="1">
                              <a:solidFill>
                                <a:srgbClr val="000000"/>
                              </a:solidFill>
                              <a:latin typeface="Cambria Math" panose="02040503050406030204" pitchFamily="18" charset="0"/>
                            </a:rPr>
                            <m:t>∘</m:t>
                          </m:r>
                        </m:sup>
                      </m:sSup>
                    </m:oMath>
                  </a14:m>
                  <a:endParaRPr/>
                </a:p>
              </p:txBody>
            </p:sp>
          </mc:Choice>
          <mc:Fallback>
            <p:sp>
              <p:nvSpPr>
                <p:cNvPr id="1367" name="=30 ,   =0.09"/>
                <p:cNvSpPr txBox="1">
                  <a:spLocks noRot="1" noChangeAspect="1" noMove="1" noResize="1" noEditPoints="1" noAdjustHandles="1" noChangeArrowheads="1" noChangeShapeType="1" noTextEdit="1"/>
                </p:cNvSpPr>
                <p:nvPr/>
              </p:nvSpPr>
              <p:spPr>
                <a:xfrm rot="19017565">
                  <a:off x="10403955" y="3385626"/>
                  <a:ext cx="1150915" cy="990710"/>
                </a:xfrm>
                <a:prstGeom prst="rect">
                  <a:avLst/>
                </a:prstGeom>
                <a:blipFill>
                  <a:blip r:embed="rId7"/>
                  <a:stretch>
                    <a:fillRect l="-5785" t="-4132"/>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5" name="spinup2_Lien.m4v" descr="spinup2_Lien.m4v"/>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6209486" y="4028917"/>
            <a:ext cx="7112001" cy="5334001"/>
          </a:xfrm>
          <a:prstGeom prst="rect">
            <a:avLst/>
          </a:prstGeom>
          <a:ln w="12700">
            <a:miter lim="400000"/>
          </a:ln>
        </p:spPr>
      </p:pic>
      <p:pic>
        <p:nvPicPr>
          <p:cNvPr id="1386" name="spinup1_Lien.m4v" descr="spinup1_Lien.m4v"/>
          <p:cNvPicPr>
            <a:picLocks/>
          </p:cNvPicPr>
          <p:nvPr>
            <a:videoFile r:link="rId4"/>
            <p:extLst>
              <p:ext uri="{DAA4B4D4-6D71-4841-9C94-3DE7FCFB9230}">
                <p14:media xmlns:p14="http://schemas.microsoft.com/office/powerpoint/2010/main" r:embed="rId3"/>
              </p:ext>
            </p:extLst>
          </p:nvPr>
        </p:nvPicPr>
        <p:blipFill>
          <a:blip r:embed="rId7"/>
          <a:stretch>
            <a:fillRect/>
          </a:stretch>
        </p:blipFill>
        <p:spPr>
          <a:xfrm>
            <a:off x="-333864" y="4028917"/>
            <a:ext cx="7112001" cy="5334001"/>
          </a:xfrm>
          <a:prstGeom prst="rect">
            <a:avLst/>
          </a:prstGeom>
          <a:ln w="12700">
            <a:miter lim="400000"/>
          </a:ln>
        </p:spPr>
      </p:pic>
      <p:sp>
        <p:nvSpPr>
          <p:cNvPr id="1387" name="Nonlinear waves interactions in the equatorial region"/>
          <p:cNvSpPr txBox="1"/>
          <p:nvPr/>
        </p:nvSpPr>
        <p:spPr>
          <a:xfrm>
            <a:off x="-11929" y="233076"/>
            <a:ext cx="1302866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Nonlinear waves interactions in the equatorial region</a:t>
            </a:r>
          </a:p>
        </p:txBody>
      </p:sp>
      <mc:AlternateContent xmlns:mc="http://schemas.openxmlformats.org/markup-compatibility/2006">
        <mc:Choice xmlns:a14="http://schemas.microsoft.com/office/drawing/2010/main" Requires="a14">
          <p:sp>
            <p:nvSpPr>
              <p:cNvPr id="1388" name="At the equator, the vorticity equation is:…"/>
              <p:cNvSpPr txBox="1"/>
              <p:nvPr/>
            </p:nvSpPr>
            <p:spPr>
              <a:xfrm>
                <a:off x="934846" y="951418"/>
                <a:ext cx="11135107" cy="2820524"/>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a:pPr>
                <a:r>
                  <a:t>At the equator, the vorticity equation is:</a:t>
                </a:r>
              </a:p>
              <a:p>
                <a:pPr>
                  <a:defRPr sz="1800"/>
                </a:pPr>
                <a14:m>
                  <m:oMath xmlns:m="http://schemas.openxmlformats.org/officeDocument/2006/math">
                    <m:d>
                      <m:dPr>
                        <m:ctrlPr>
                          <a:rPr sz="2150" i="1">
                            <a:solidFill>
                              <a:srgbClr val="000000"/>
                            </a:solidFill>
                            <a:latin typeface="Cambria Math" panose="02040503050406030204" pitchFamily="18" charset="0"/>
                          </a:rPr>
                        </m:ctrlPr>
                      </m:dPr>
                      <m:e>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𝑡</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𝑢</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𝑣</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𝑦</m:t>
                            </m:r>
                          </m:den>
                        </m:f>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𝑤</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𝑧</m:t>
                            </m:r>
                          </m:den>
                        </m:f>
                      </m:e>
                    </m:d>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𝜁</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𝑓</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𝜁</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𝑓</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𝑤</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𝑧</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𝑤</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𝑥</m:t>
                        </m:r>
                      </m:den>
                    </m:f>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𝑣</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𝑧</m:t>
                        </m:r>
                      </m:den>
                    </m:f>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𝑤</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𝑦</m:t>
                        </m:r>
                      </m:den>
                    </m:f>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𝑢</m:t>
                        </m:r>
                      </m:num>
                      <m:den>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𝑧</m:t>
                        </m:r>
                      </m:den>
                    </m:f>
                    <m:r>
                      <a:rPr sz="2150" i="1">
                        <a:solidFill>
                          <a:srgbClr val="000000"/>
                        </a:solidFill>
                        <a:latin typeface="Cambria Math" panose="02040503050406030204" pitchFamily="18" charset="0"/>
                      </a:rPr>
                      <m:t>=0</m:t>
                    </m:r>
                  </m:oMath>
                </a14:m>
                <a:r>
                  <a:t>,</a:t>
                </a:r>
              </a:p>
              <a:p>
                <a:pPr>
                  <a:defRPr sz="1800"/>
                </a:pPr>
                <a:r>
                  <a:t>A 4 modes truncation with 4 equatorial waves and a linearization about a Yanai primary wave, </a:t>
                </a:r>
                <a:br/>
                <a:r>
                  <a:t>leads to the growth (/or not) of long waves, </a:t>
                </a:r>
                <a:br/>
                <a:r>
                  <a:t>with (i) a high vertical mode of Kelvin wave at the equator, creating EDJs like features </a:t>
                </a:r>
                <a:br/>
                <a:r>
                  <a:t>and (ii) a low vertical mode, but high meridional mode of equatorial Rossby wave, creating first EEJ features.</a:t>
                </a:r>
              </a:p>
            </p:txBody>
          </p:sp>
        </mc:Choice>
        <mc:Fallback>
          <p:sp>
            <p:nvSpPr>
              <p:cNvPr id="1388" name="At the equator, the vorticity equation is:…"/>
              <p:cNvSpPr txBox="1">
                <a:spLocks noRot="1" noChangeAspect="1" noMove="1" noResize="1" noEditPoints="1" noAdjustHandles="1" noChangeArrowheads="1" noChangeShapeType="1" noTextEdit="1"/>
              </p:cNvSpPr>
              <p:nvPr/>
            </p:nvSpPr>
            <p:spPr>
              <a:xfrm>
                <a:off x="934846" y="951418"/>
                <a:ext cx="11135107" cy="2820524"/>
              </a:xfrm>
              <a:prstGeom prst="rect">
                <a:avLst/>
              </a:prstGeom>
              <a:blipFill>
                <a:blip r:embed="rId8"/>
                <a:stretch>
                  <a:fillRect l="-797" r="-68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389" name="Hua et al. 2008"/>
          <p:cNvSpPr txBox="1"/>
          <p:nvPr/>
        </p:nvSpPr>
        <p:spPr>
          <a:xfrm>
            <a:off x="10760997" y="994733"/>
            <a:ext cx="1481024"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Hua et al. 2008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9" fill="hold"/>
                                        <p:tgtEl>
                                          <p:spTgt spid="138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33" fill="hold"/>
                                        <p:tgtEl>
                                          <p:spTgt spid="13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385"/>
                </p:tgtEl>
              </p:cMediaNode>
            </p:video>
            <p:seq concurrent="1" prevAc="none" nextAc="seek">
              <p:cTn id="12" restart="whenNotActive" fill="hold" evtFilter="cancelBubble" nodeType="interactiveSeq">
                <p:stCondLst>
                  <p:cond evt="onClick" delay="0">
                    <p:tgtEl>
                      <p:spTgt spid="138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85"/>
                                        </p:tgtEl>
                                      </p:cBhvr>
                                    </p:cmd>
                                  </p:childTnLst>
                                </p:cTn>
                              </p:par>
                            </p:childTnLst>
                          </p:cTn>
                        </p:par>
                      </p:childTnLst>
                    </p:cTn>
                  </p:par>
                </p:childTnLst>
              </p:cTn>
              <p:nextCondLst>
                <p:cond evt="onClick" delay="0">
                  <p:tgtEl>
                    <p:spTgt spid="1385"/>
                  </p:tgtEl>
                </p:cond>
              </p:nextCondLst>
            </p:seq>
            <p:video>
              <p:cMediaNode vol="100000">
                <p:cTn id="17" fill="hold" display="0">
                  <p:stCondLst>
                    <p:cond delay="indefinite"/>
                  </p:stCondLst>
                </p:cTn>
                <p:tgtEl>
                  <p:spTgt spid="1386"/>
                </p:tgtEl>
              </p:cMediaNode>
            </p:video>
            <p:seq concurrent="1" prevAc="none" nextAc="seek">
              <p:cTn id="18" restart="whenNotActive" fill="hold" evtFilter="cancelBubble" nodeType="interactiveSeq">
                <p:stCondLst>
                  <p:cond evt="onClick" delay="0">
                    <p:tgtEl>
                      <p:spTgt spid="138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86"/>
                                        </p:tgtEl>
                                      </p:cBhvr>
                                    </p:cmd>
                                  </p:childTnLst>
                                </p:cTn>
                              </p:par>
                            </p:childTnLst>
                          </p:cTn>
                        </p:par>
                      </p:childTnLst>
                    </p:cTn>
                  </p:par>
                </p:childTnLst>
              </p:cTn>
              <p:nextCondLst>
                <p:cond evt="onClick" delay="0">
                  <p:tgtEl>
                    <p:spTgt spid="1386"/>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1" name="EDJ (high baroclinic)"/>
          <p:cNvSpPr txBox="1"/>
          <p:nvPr/>
        </p:nvSpPr>
        <p:spPr>
          <a:xfrm>
            <a:off x="9000631" y="8541173"/>
            <a:ext cx="2462023"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000">
                <a:solidFill>
                  <a:schemeClr val="accent6">
                    <a:satOff val="-16844"/>
                    <a:lumOff val="-30747"/>
                  </a:schemeClr>
                </a:solidFill>
              </a:defRPr>
            </a:lvl1pPr>
          </a:lstStyle>
          <a:p>
            <a:r>
              <a:t>EDJ (high baroclinic)</a:t>
            </a:r>
          </a:p>
        </p:txBody>
      </p:sp>
      <p:sp>
        <p:nvSpPr>
          <p:cNvPr id="1392" name="long Rossby wave"/>
          <p:cNvSpPr txBox="1"/>
          <p:nvPr/>
        </p:nvSpPr>
        <p:spPr>
          <a:xfrm>
            <a:off x="4865341" y="2301770"/>
            <a:ext cx="3299518"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defRPr sz="2000">
                <a:solidFill>
                  <a:schemeClr val="accent3">
                    <a:hueOff val="914338"/>
                    <a:satOff val="31515"/>
                    <a:lumOff val="-30790"/>
                  </a:schemeClr>
                </a:solidFill>
              </a:defRPr>
            </a:lvl1pPr>
          </a:lstStyle>
          <a:p>
            <a:r>
              <a:t>long Rossby wave</a:t>
            </a:r>
          </a:p>
        </p:txBody>
      </p:sp>
      <p:sp>
        <p:nvSpPr>
          <p:cNvPr id="1393" name="short Yanai waves"/>
          <p:cNvSpPr txBox="1"/>
          <p:nvPr/>
        </p:nvSpPr>
        <p:spPr>
          <a:xfrm>
            <a:off x="4437694" y="1598992"/>
            <a:ext cx="5390220"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defRPr sz="2000">
                <a:solidFill>
                  <a:schemeClr val="accent5">
                    <a:lumOff val="-29866"/>
                  </a:schemeClr>
                </a:solidFill>
              </a:defRPr>
            </a:lvl1pPr>
          </a:lstStyle>
          <a:p>
            <a:r>
              <a:t>short Yanai waves</a:t>
            </a:r>
          </a:p>
        </p:txBody>
      </p:sp>
      <p:grpSp>
        <p:nvGrpSpPr>
          <p:cNvPr id="1397" name="Grouper"/>
          <p:cNvGrpSpPr/>
          <p:nvPr/>
        </p:nvGrpSpPr>
        <p:grpSpPr>
          <a:xfrm>
            <a:off x="2190044" y="2844799"/>
            <a:ext cx="4718757" cy="4438793"/>
            <a:chOff x="0" y="0"/>
            <a:chExt cx="4718755" cy="4438791"/>
          </a:xfrm>
        </p:grpSpPr>
        <p:sp>
          <p:nvSpPr>
            <p:cNvPr id="1394" name="Figure"/>
            <p:cNvSpPr/>
            <p:nvPr/>
          </p:nvSpPr>
          <p:spPr>
            <a:xfrm rot="5400000">
              <a:off x="139982" y="-139983"/>
              <a:ext cx="4438792" cy="47187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02"/>
                    <a:pt x="0" y="452"/>
                  </a:cubicBezTo>
                  <a:lnTo>
                    <a:pt x="0" y="21149"/>
                  </a:lnTo>
                  <a:cubicBezTo>
                    <a:pt x="0" y="21398"/>
                    <a:pt x="4835" y="21600"/>
                    <a:pt x="10800" y="21600"/>
                  </a:cubicBezTo>
                  <a:cubicBezTo>
                    <a:pt x="16765" y="21600"/>
                    <a:pt x="21600" y="21398"/>
                    <a:pt x="21600" y="21149"/>
                  </a:cubicBezTo>
                  <a:lnTo>
                    <a:pt x="21600" y="452"/>
                  </a:lnTo>
                  <a:cubicBezTo>
                    <a:pt x="21600" y="202"/>
                    <a:pt x="16765" y="0"/>
                    <a:pt x="10800" y="0"/>
                  </a:cubicBezTo>
                  <a:close/>
                </a:path>
              </a:pathLst>
            </a:custGeom>
            <a:solidFill>
              <a:srgbClr val="EE9966">
                <a:alpha val="69802"/>
              </a:srgbClr>
            </a:solid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395" name="Figure"/>
            <p:cNvSpPr/>
            <p:nvPr/>
          </p:nvSpPr>
          <p:spPr>
            <a:xfrm rot="5400000">
              <a:off x="2400724" y="2120760"/>
              <a:ext cx="4438793" cy="19727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41"/>
                    <a:pt x="0" y="10812"/>
                  </a:cubicBezTo>
                  <a:cubicBezTo>
                    <a:pt x="0" y="16770"/>
                    <a:pt x="4835" y="21600"/>
                    <a:pt x="10800" y="21600"/>
                  </a:cubicBezTo>
                  <a:cubicBezTo>
                    <a:pt x="16765" y="21600"/>
                    <a:pt x="21600" y="16770"/>
                    <a:pt x="21600" y="10812"/>
                  </a:cubicBezTo>
                  <a:cubicBezTo>
                    <a:pt x="21600" y="4841"/>
                    <a:pt x="16765" y="0"/>
                    <a:pt x="10800" y="0"/>
                  </a:cubicBezTo>
                  <a:close/>
                </a:path>
              </a:pathLst>
            </a:custGeom>
            <a:solidFill>
              <a:srgbClr val="F1AD85">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396" name="Ligne"/>
            <p:cNvSpPr/>
            <p:nvPr/>
          </p:nvSpPr>
          <p:spPr>
            <a:xfrm rot="5400000">
              <a:off x="2351352" y="2170132"/>
              <a:ext cx="4438792" cy="98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01" name="Grouper"/>
          <p:cNvGrpSpPr/>
          <p:nvPr/>
        </p:nvGrpSpPr>
        <p:grpSpPr>
          <a:xfrm>
            <a:off x="2122310" y="4273973"/>
            <a:ext cx="7976731" cy="458330"/>
            <a:chOff x="0" y="0"/>
            <a:chExt cx="7976729" cy="458329"/>
          </a:xfrm>
        </p:grpSpPr>
        <p:sp>
          <p:nvSpPr>
            <p:cNvPr id="1398" name="Figure"/>
            <p:cNvSpPr/>
            <p:nvPr/>
          </p:nvSpPr>
          <p:spPr>
            <a:xfrm rot="5400000">
              <a:off x="3759200" y="-3759200"/>
              <a:ext cx="458330" cy="79767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69"/>
                    <a:pt x="0" y="155"/>
                  </a:cubicBezTo>
                  <a:lnTo>
                    <a:pt x="0" y="21445"/>
                  </a:lnTo>
                  <a:cubicBezTo>
                    <a:pt x="0" y="21531"/>
                    <a:pt x="4835" y="21600"/>
                    <a:pt x="10800" y="21600"/>
                  </a:cubicBezTo>
                  <a:cubicBezTo>
                    <a:pt x="16765" y="21600"/>
                    <a:pt x="21600" y="21531"/>
                    <a:pt x="21600" y="21445"/>
                  </a:cubicBezTo>
                  <a:lnTo>
                    <a:pt x="21600" y="155"/>
                  </a:lnTo>
                  <a:cubicBezTo>
                    <a:pt x="21600" y="69"/>
                    <a:pt x="16765" y="0"/>
                    <a:pt x="10800" y="0"/>
                  </a:cubicBezTo>
                  <a:close/>
                </a:path>
              </a:pathLst>
            </a:custGeom>
            <a:solidFill>
              <a:srgbClr val="4F81BD">
                <a:alpha val="69802"/>
              </a:srgbClr>
            </a:solidFill>
            <a:ln w="25400" cap="flat">
              <a:solidFill>
                <a:srgbClr val="00956F"/>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399" name="Ovale"/>
            <p:cNvSpPr/>
            <p:nvPr/>
          </p:nvSpPr>
          <p:spPr>
            <a:xfrm rot="5400000">
              <a:off x="7690324" y="171924"/>
              <a:ext cx="458330" cy="114481"/>
            </a:xfrm>
            <a:prstGeom prst="ellipse">
              <a:avLst/>
            </a:prstGeom>
            <a:solidFill>
              <a:srgbClr val="729ACA">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00" name="Ligne"/>
            <p:cNvSpPr/>
            <p:nvPr/>
          </p:nvSpPr>
          <p:spPr>
            <a:xfrm rot="5400000">
              <a:off x="7661703" y="200544"/>
              <a:ext cx="458330" cy="57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00956F"/>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05" name="Grouper"/>
          <p:cNvGrpSpPr/>
          <p:nvPr/>
        </p:nvGrpSpPr>
        <p:grpSpPr>
          <a:xfrm>
            <a:off x="2122310" y="3461173"/>
            <a:ext cx="7976731" cy="458330"/>
            <a:chOff x="0" y="0"/>
            <a:chExt cx="7976729" cy="458329"/>
          </a:xfrm>
        </p:grpSpPr>
        <p:sp>
          <p:nvSpPr>
            <p:cNvPr id="1402" name="Figure"/>
            <p:cNvSpPr/>
            <p:nvPr/>
          </p:nvSpPr>
          <p:spPr>
            <a:xfrm rot="5400000">
              <a:off x="3759200" y="-3759200"/>
              <a:ext cx="458330" cy="79767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69"/>
                    <a:pt x="0" y="155"/>
                  </a:cubicBezTo>
                  <a:lnTo>
                    <a:pt x="0" y="21445"/>
                  </a:lnTo>
                  <a:cubicBezTo>
                    <a:pt x="0" y="21531"/>
                    <a:pt x="4835" y="21600"/>
                    <a:pt x="10800" y="21600"/>
                  </a:cubicBezTo>
                  <a:cubicBezTo>
                    <a:pt x="16765" y="21600"/>
                    <a:pt x="21600" y="21531"/>
                    <a:pt x="21600" y="21445"/>
                  </a:cubicBezTo>
                  <a:lnTo>
                    <a:pt x="21600" y="155"/>
                  </a:lnTo>
                  <a:cubicBezTo>
                    <a:pt x="21600" y="69"/>
                    <a:pt x="16765" y="0"/>
                    <a:pt x="10800" y="0"/>
                  </a:cubicBezTo>
                  <a:close/>
                </a:path>
              </a:pathLst>
            </a:custGeom>
            <a:solidFill>
              <a:srgbClr val="FF6A50">
                <a:alpha val="69802"/>
              </a:srgbClr>
            </a:solid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03" name="Ovale"/>
            <p:cNvSpPr/>
            <p:nvPr/>
          </p:nvSpPr>
          <p:spPr>
            <a:xfrm rot="5400000">
              <a:off x="7690324" y="171924"/>
              <a:ext cx="458330" cy="114481"/>
            </a:xfrm>
            <a:prstGeom prst="ellipse">
              <a:avLst/>
            </a:prstGeom>
            <a:solidFill>
              <a:srgbClr val="FF8873">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04" name="Ligne"/>
            <p:cNvSpPr/>
            <p:nvPr/>
          </p:nvSpPr>
          <p:spPr>
            <a:xfrm rot="5400000">
              <a:off x="7661703" y="200544"/>
              <a:ext cx="458330" cy="57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09" name="Grouper"/>
          <p:cNvGrpSpPr/>
          <p:nvPr/>
        </p:nvGrpSpPr>
        <p:grpSpPr>
          <a:xfrm>
            <a:off x="2122310" y="5086773"/>
            <a:ext cx="7976731" cy="458330"/>
            <a:chOff x="0" y="0"/>
            <a:chExt cx="7976729" cy="458329"/>
          </a:xfrm>
        </p:grpSpPr>
        <p:sp>
          <p:nvSpPr>
            <p:cNvPr id="1406" name="Figure"/>
            <p:cNvSpPr/>
            <p:nvPr/>
          </p:nvSpPr>
          <p:spPr>
            <a:xfrm rot="5400000">
              <a:off x="3759200" y="-3759200"/>
              <a:ext cx="458330" cy="79767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69"/>
                    <a:pt x="0" y="155"/>
                  </a:cubicBezTo>
                  <a:lnTo>
                    <a:pt x="0" y="21445"/>
                  </a:lnTo>
                  <a:cubicBezTo>
                    <a:pt x="0" y="21531"/>
                    <a:pt x="4835" y="21600"/>
                    <a:pt x="10800" y="21600"/>
                  </a:cubicBezTo>
                  <a:cubicBezTo>
                    <a:pt x="16765" y="21600"/>
                    <a:pt x="21600" y="21531"/>
                    <a:pt x="21600" y="21445"/>
                  </a:cubicBezTo>
                  <a:lnTo>
                    <a:pt x="21600" y="155"/>
                  </a:lnTo>
                  <a:cubicBezTo>
                    <a:pt x="21600" y="69"/>
                    <a:pt x="16765" y="0"/>
                    <a:pt x="10800" y="0"/>
                  </a:cubicBezTo>
                  <a:close/>
                </a:path>
              </a:pathLst>
            </a:custGeom>
            <a:solidFill>
              <a:srgbClr val="FF6A50">
                <a:alpha val="69802"/>
              </a:srgbClr>
            </a:solid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07" name="Ovale"/>
            <p:cNvSpPr/>
            <p:nvPr/>
          </p:nvSpPr>
          <p:spPr>
            <a:xfrm rot="5400000">
              <a:off x="7690324" y="171924"/>
              <a:ext cx="458330" cy="114481"/>
            </a:xfrm>
            <a:prstGeom prst="ellipse">
              <a:avLst/>
            </a:prstGeom>
            <a:solidFill>
              <a:srgbClr val="FF8873">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08" name="Ligne"/>
            <p:cNvSpPr/>
            <p:nvPr/>
          </p:nvSpPr>
          <p:spPr>
            <a:xfrm rot="5400000">
              <a:off x="7661703" y="200544"/>
              <a:ext cx="458330" cy="57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13" name="Grouper"/>
          <p:cNvGrpSpPr/>
          <p:nvPr/>
        </p:nvGrpSpPr>
        <p:grpSpPr>
          <a:xfrm>
            <a:off x="2122310" y="6610773"/>
            <a:ext cx="7976731" cy="458330"/>
            <a:chOff x="0" y="0"/>
            <a:chExt cx="7976729" cy="458329"/>
          </a:xfrm>
        </p:grpSpPr>
        <p:sp>
          <p:nvSpPr>
            <p:cNvPr id="1410" name="Figure"/>
            <p:cNvSpPr/>
            <p:nvPr/>
          </p:nvSpPr>
          <p:spPr>
            <a:xfrm rot="5400000">
              <a:off x="3759200" y="-3759200"/>
              <a:ext cx="458330" cy="79767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69"/>
                    <a:pt x="0" y="155"/>
                  </a:cubicBezTo>
                  <a:lnTo>
                    <a:pt x="0" y="21445"/>
                  </a:lnTo>
                  <a:cubicBezTo>
                    <a:pt x="0" y="21531"/>
                    <a:pt x="4835" y="21600"/>
                    <a:pt x="10800" y="21600"/>
                  </a:cubicBezTo>
                  <a:cubicBezTo>
                    <a:pt x="16765" y="21600"/>
                    <a:pt x="21600" y="21531"/>
                    <a:pt x="21600" y="21445"/>
                  </a:cubicBezTo>
                  <a:lnTo>
                    <a:pt x="21600" y="155"/>
                  </a:lnTo>
                  <a:cubicBezTo>
                    <a:pt x="21600" y="69"/>
                    <a:pt x="16765" y="0"/>
                    <a:pt x="10800" y="0"/>
                  </a:cubicBezTo>
                  <a:close/>
                </a:path>
              </a:pathLst>
            </a:custGeom>
            <a:solidFill>
              <a:srgbClr val="FF6A50">
                <a:alpha val="69802"/>
              </a:srgbClr>
            </a:solidFill>
            <a:ln w="25400" cap="flat">
              <a:solidFill>
                <a:srgbClr val="FF6A5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11" name="Ovale"/>
            <p:cNvSpPr/>
            <p:nvPr/>
          </p:nvSpPr>
          <p:spPr>
            <a:xfrm rot="5400000">
              <a:off x="7690324" y="171924"/>
              <a:ext cx="458330" cy="114481"/>
            </a:xfrm>
            <a:prstGeom prst="ellipse">
              <a:avLst/>
            </a:prstGeom>
            <a:solidFill>
              <a:srgbClr val="FF8873">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12" name="Ligne"/>
            <p:cNvSpPr/>
            <p:nvPr/>
          </p:nvSpPr>
          <p:spPr>
            <a:xfrm rot="5400000">
              <a:off x="7661703" y="200544"/>
              <a:ext cx="458330" cy="57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FF6A5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17" name="Grouper"/>
          <p:cNvGrpSpPr/>
          <p:nvPr/>
        </p:nvGrpSpPr>
        <p:grpSpPr>
          <a:xfrm>
            <a:off x="2122310" y="7423573"/>
            <a:ext cx="7976731" cy="458330"/>
            <a:chOff x="0" y="0"/>
            <a:chExt cx="7976729" cy="458329"/>
          </a:xfrm>
        </p:grpSpPr>
        <p:sp>
          <p:nvSpPr>
            <p:cNvPr id="1414" name="Figure"/>
            <p:cNvSpPr/>
            <p:nvPr/>
          </p:nvSpPr>
          <p:spPr>
            <a:xfrm rot="5400000">
              <a:off x="3759200" y="-3759200"/>
              <a:ext cx="458330" cy="79767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69"/>
                    <a:pt x="0" y="155"/>
                  </a:cubicBezTo>
                  <a:lnTo>
                    <a:pt x="0" y="21445"/>
                  </a:lnTo>
                  <a:cubicBezTo>
                    <a:pt x="0" y="21531"/>
                    <a:pt x="4835" y="21600"/>
                    <a:pt x="10800" y="21600"/>
                  </a:cubicBezTo>
                  <a:cubicBezTo>
                    <a:pt x="16765" y="21600"/>
                    <a:pt x="21600" y="21531"/>
                    <a:pt x="21600" y="21445"/>
                  </a:cubicBezTo>
                  <a:lnTo>
                    <a:pt x="21600" y="155"/>
                  </a:lnTo>
                  <a:cubicBezTo>
                    <a:pt x="21600" y="69"/>
                    <a:pt x="16765" y="0"/>
                    <a:pt x="10800" y="0"/>
                  </a:cubicBezTo>
                  <a:close/>
                </a:path>
              </a:pathLst>
            </a:custGeom>
            <a:solidFill>
              <a:srgbClr val="4F81BD">
                <a:alpha val="69802"/>
              </a:srgbClr>
            </a:solidFill>
            <a:ln w="25400" cap="flat">
              <a:solidFill>
                <a:srgbClr val="00956F"/>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15" name="Ovale"/>
            <p:cNvSpPr/>
            <p:nvPr/>
          </p:nvSpPr>
          <p:spPr>
            <a:xfrm rot="5400000">
              <a:off x="7690324" y="171924"/>
              <a:ext cx="458330" cy="114481"/>
            </a:xfrm>
            <a:prstGeom prst="ellipse">
              <a:avLst/>
            </a:prstGeom>
            <a:solidFill>
              <a:srgbClr val="729ACA">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16" name="Ligne"/>
            <p:cNvSpPr/>
            <p:nvPr/>
          </p:nvSpPr>
          <p:spPr>
            <a:xfrm rot="5400000">
              <a:off x="7661703" y="200544"/>
              <a:ext cx="458330" cy="57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00956F"/>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21" name="Grouper"/>
          <p:cNvGrpSpPr/>
          <p:nvPr/>
        </p:nvGrpSpPr>
        <p:grpSpPr>
          <a:xfrm>
            <a:off x="2122310" y="5797973"/>
            <a:ext cx="7976731" cy="458330"/>
            <a:chOff x="0" y="0"/>
            <a:chExt cx="7976729" cy="458329"/>
          </a:xfrm>
        </p:grpSpPr>
        <p:sp>
          <p:nvSpPr>
            <p:cNvPr id="1418" name="Figure"/>
            <p:cNvSpPr/>
            <p:nvPr/>
          </p:nvSpPr>
          <p:spPr>
            <a:xfrm rot="5400000">
              <a:off x="3759200" y="-3759200"/>
              <a:ext cx="458330" cy="79767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69"/>
                    <a:pt x="0" y="155"/>
                  </a:cubicBezTo>
                  <a:lnTo>
                    <a:pt x="0" y="21445"/>
                  </a:lnTo>
                  <a:cubicBezTo>
                    <a:pt x="0" y="21531"/>
                    <a:pt x="4835" y="21600"/>
                    <a:pt x="10800" y="21600"/>
                  </a:cubicBezTo>
                  <a:cubicBezTo>
                    <a:pt x="16765" y="21600"/>
                    <a:pt x="21600" y="21531"/>
                    <a:pt x="21600" y="21445"/>
                  </a:cubicBezTo>
                  <a:lnTo>
                    <a:pt x="21600" y="155"/>
                  </a:lnTo>
                  <a:cubicBezTo>
                    <a:pt x="21600" y="69"/>
                    <a:pt x="16765" y="0"/>
                    <a:pt x="10800" y="0"/>
                  </a:cubicBezTo>
                  <a:close/>
                </a:path>
              </a:pathLst>
            </a:custGeom>
            <a:solidFill>
              <a:srgbClr val="4F81BD">
                <a:alpha val="69802"/>
              </a:srgbClr>
            </a:solidFill>
            <a:ln w="25400" cap="flat">
              <a:solidFill>
                <a:srgbClr val="00956F"/>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19" name="Ovale"/>
            <p:cNvSpPr/>
            <p:nvPr/>
          </p:nvSpPr>
          <p:spPr>
            <a:xfrm rot="5400000">
              <a:off x="7690324" y="171924"/>
              <a:ext cx="458330" cy="114481"/>
            </a:xfrm>
            <a:prstGeom prst="ellipse">
              <a:avLst/>
            </a:prstGeom>
            <a:solidFill>
              <a:srgbClr val="729ACA">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20" name="Ligne"/>
            <p:cNvSpPr/>
            <p:nvPr/>
          </p:nvSpPr>
          <p:spPr>
            <a:xfrm rot="5400000">
              <a:off x="7661703" y="200544"/>
              <a:ext cx="458330" cy="57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00956F"/>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25" name="Grouper"/>
          <p:cNvGrpSpPr/>
          <p:nvPr/>
        </p:nvGrpSpPr>
        <p:grpSpPr>
          <a:xfrm>
            <a:off x="1016000" y="3860799"/>
            <a:ext cx="4926472" cy="4368802"/>
            <a:chOff x="0" y="0"/>
            <a:chExt cx="4926471" cy="4368800"/>
          </a:xfrm>
        </p:grpSpPr>
        <p:sp>
          <p:nvSpPr>
            <p:cNvPr id="1422" name="Figure"/>
            <p:cNvSpPr/>
            <p:nvPr/>
          </p:nvSpPr>
          <p:spPr>
            <a:xfrm rot="5400000">
              <a:off x="278835" y="-278836"/>
              <a:ext cx="4368801" cy="49264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191"/>
                    <a:pt x="0" y="426"/>
                  </a:cubicBezTo>
                  <a:lnTo>
                    <a:pt x="0" y="21174"/>
                  </a:lnTo>
                  <a:cubicBezTo>
                    <a:pt x="0" y="21409"/>
                    <a:pt x="4835" y="21600"/>
                    <a:pt x="10800" y="21600"/>
                  </a:cubicBezTo>
                  <a:cubicBezTo>
                    <a:pt x="16765" y="21600"/>
                    <a:pt x="21600" y="21409"/>
                    <a:pt x="21600" y="21174"/>
                  </a:cubicBezTo>
                  <a:lnTo>
                    <a:pt x="21600" y="426"/>
                  </a:lnTo>
                  <a:cubicBezTo>
                    <a:pt x="21600" y="191"/>
                    <a:pt x="16765" y="0"/>
                    <a:pt x="10800" y="0"/>
                  </a:cubicBezTo>
                  <a:close/>
                </a:path>
              </a:pathLst>
            </a:custGeom>
            <a:solidFill>
              <a:srgbClr val="EE9966">
                <a:alpha val="69802"/>
              </a:srgbClr>
            </a:solid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23" name="Ovale"/>
            <p:cNvSpPr/>
            <p:nvPr/>
          </p:nvSpPr>
          <p:spPr>
            <a:xfrm rot="5400000">
              <a:off x="2644910" y="2087239"/>
              <a:ext cx="4368801" cy="194322"/>
            </a:xfrm>
            <a:prstGeom prst="ellipse">
              <a:avLst/>
            </a:prstGeom>
            <a:solidFill>
              <a:srgbClr val="F1AD85">
                <a:alpha val="69802"/>
              </a:srgbClr>
            </a:solidFill>
            <a:ln w="12700" cap="flat">
              <a:noFill/>
              <a:miter lim="400000"/>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sp>
          <p:nvSpPr>
            <p:cNvPr id="1424" name="Ligne"/>
            <p:cNvSpPr/>
            <p:nvPr/>
          </p:nvSpPr>
          <p:spPr>
            <a:xfrm rot="5400000">
              <a:off x="2596329" y="2135819"/>
              <a:ext cx="4368801" cy="971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11929"/>
                    <a:pt x="4835" y="21600"/>
                    <a:pt x="10800" y="21600"/>
                  </a:cubicBezTo>
                  <a:cubicBezTo>
                    <a:pt x="16765" y="21600"/>
                    <a:pt x="21600" y="11929"/>
                    <a:pt x="21600" y="0"/>
                  </a:cubicBezTo>
                </a:path>
              </a:pathLst>
            </a:custGeom>
            <a:noFill/>
            <a:ln w="25400" cap="flat">
              <a:solidFill>
                <a:srgbClr val="FF0000"/>
              </a:solidFill>
              <a:prstDash val="solid"/>
              <a:round/>
            </a:ln>
            <a:effectLst/>
          </p:spPr>
          <p:txBody>
            <a:bodyPr wrap="square" lIns="65023" tIns="65023" rIns="65023" bIns="65023" numCol="1" anchor="ctr">
              <a:noAutofit/>
            </a:bodyPr>
            <a:lstStyle/>
            <a:p>
              <a:pPr algn="ctr" defTabSz="1300480">
                <a:lnSpc>
                  <a:spcPct val="82000"/>
                </a:lnSpc>
                <a:spcBef>
                  <a:spcPts val="0"/>
                </a:spcBef>
                <a:defRPr sz="2400">
                  <a:solidFill>
                    <a:srgbClr val="FFFFFF"/>
                  </a:solidFill>
                  <a:latin typeface="High Tower Text"/>
                  <a:ea typeface="High Tower Text"/>
                  <a:cs typeface="High Tower Text"/>
                  <a:sym typeface="High Tower Text"/>
                </a:defRPr>
              </a:pPr>
              <a:endParaRPr/>
            </a:p>
          </p:txBody>
        </p:sp>
      </p:grpSp>
      <p:grpSp>
        <p:nvGrpSpPr>
          <p:cNvPr id="1432" name="Grouper"/>
          <p:cNvGrpSpPr/>
          <p:nvPr/>
        </p:nvGrpSpPr>
        <p:grpSpPr>
          <a:xfrm>
            <a:off x="-599965" y="1663378"/>
            <a:ext cx="14135369" cy="6667823"/>
            <a:chOff x="-27752" y="-122613"/>
            <a:chExt cx="14135368" cy="6667821"/>
          </a:xfrm>
        </p:grpSpPr>
        <p:sp>
          <p:nvSpPr>
            <p:cNvPr id="1426" name="Ligne"/>
            <p:cNvSpPr/>
            <p:nvPr/>
          </p:nvSpPr>
          <p:spPr>
            <a:xfrm>
              <a:off x="2186523" y="2377349"/>
              <a:ext cx="11290" cy="4167859"/>
            </a:xfrm>
            <a:prstGeom prst="line">
              <a:avLst/>
            </a:prstGeom>
            <a:noFill/>
            <a:ln w="25400" cap="flat">
              <a:solidFill>
                <a:srgbClr val="002060"/>
              </a:solidFill>
              <a:prstDash val="solid"/>
              <a:round/>
            </a:ln>
            <a:effectLst/>
          </p:spPr>
          <p:txBody>
            <a:bodyPr wrap="square" lIns="65023" tIns="65023" rIns="65023" bIns="65023" numCol="1" anchor="t">
              <a:noAutofit/>
            </a:bodyPr>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27" name="Ligne"/>
            <p:cNvSpPr/>
            <p:nvPr/>
          </p:nvSpPr>
          <p:spPr>
            <a:xfrm flipH="1">
              <a:off x="2184265" y="1462950"/>
              <a:ext cx="2259" cy="914400"/>
            </a:xfrm>
            <a:prstGeom prst="line">
              <a:avLst/>
            </a:prstGeom>
            <a:noFill/>
            <a:ln w="25400" cap="flat">
              <a:solidFill>
                <a:srgbClr val="002060"/>
              </a:solidFill>
              <a:prstDash val="dash"/>
              <a:round/>
            </a:ln>
            <a:effectLst/>
          </p:spPr>
          <p:txBody>
            <a:bodyPr wrap="square" lIns="65023" tIns="65023" rIns="65023" bIns="65023" numCol="1" anchor="t">
              <a:noAutofit/>
            </a:bodyPr>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28" name="longitude"/>
            <p:cNvSpPr txBox="1"/>
            <p:nvPr/>
          </p:nvSpPr>
          <p:spPr>
            <a:xfrm>
              <a:off x="11427156" y="100381"/>
              <a:ext cx="1196595" cy="427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lvl1pPr>
                <a:defRPr sz="2000">
                  <a:solidFill>
                    <a:schemeClr val="accent1">
                      <a:hueOff val="114395"/>
                      <a:lumOff val="-24975"/>
                    </a:schemeClr>
                  </a:solidFill>
                </a:defRPr>
              </a:lvl1pPr>
            </a:lstStyle>
            <a:p>
              <a:r>
                <a:t>longitude</a:t>
              </a:r>
            </a:p>
          </p:txBody>
        </p:sp>
        <p:sp>
          <p:nvSpPr>
            <p:cNvPr id="1429" name="Ligne"/>
            <p:cNvSpPr/>
            <p:nvPr/>
          </p:nvSpPr>
          <p:spPr>
            <a:xfrm flipV="1">
              <a:off x="2184265" y="650150"/>
              <a:ext cx="2259" cy="812801"/>
            </a:xfrm>
            <a:prstGeom prst="line">
              <a:avLst/>
            </a:prstGeom>
            <a:noFill/>
            <a:ln w="25400" cap="flat">
              <a:solidFill>
                <a:srgbClr val="002060"/>
              </a:solidFill>
              <a:prstDash val="solid"/>
              <a:round/>
              <a:tailEnd type="triangle" w="med" len="med"/>
            </a:ln>
            <a:effectLst/>
          </p:spPr>
          <p:txBody>
            <a:bodyPr wrap="square" lIns="65023" tIns="65023" rIns="65023" bIns="65023" numCol="1" anchor="t">
              <a:noAutofit/>
            </a:bodyPr>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30" name="depth"/>
            <p:cNvSpPr txBox="1"/>
            <p:nvPr/>
          </p:nvSpPr>
          <p:spPr>
            <a:xfrm>
              <a:off x="1268002" y="487033"/>
              <a:ext cx="801625" cy="427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numCol="1" anchor="t">
              <a:spAutoFit/>
            </a:bodyPr>
            <a:lstStyle>
              <a:lvl1pPr>
                <a:defRPr sz="2000">
                  <a:solidFill>
                    <a:schemeClr val="accent1">
                      <a:hueOff val="114395"/>
                      <a:lumOff val="-24975"/>
                    </a:schemeClr>
                  </a:solidFill>
                </a:defRPr>
              </a:lvl1pPr>
            </a:lstStyle>
            <a:p>
              <a:r>
                <a:t>depth</a:t>
              </a:r>
            </a:p>
          </p:txBody>
        </p:sp>
        <p:pic>
          <p:nvPicPr>
            <p:cNvPr id="1431" name="image.png" descr="image.png"/>
            <p:cNvPicPr>
              <a:picLocks noChangeAspect="1"/>
            </p:cNvPicPr>
            <p:nvPr/>
          </p:nvPicPr>
          <p:blipFill>
            <a:blip r:embed="rId3"/>
            <a:stretch>
              <a:fillRect/>
            </a:stretch>
          </p:blipFill>
          <p:spPr>
            <a:xfrm rot="21540000">
              <a:off x="0" y="0"/>
              <a:ext cx="14079864" cy="3303220"/>
            </a:xfrm>
            <a:prstGeom prst="rect">
              <a:avLst/>
            </a:prstGeom>
            <a:ln w="12700" cap="flat">
              <a:noFill/>
              <a:miter lim="400000"/>
            </a:ln>
            <a:effectLst/>
          </p:spPr>
        </p:pic>
      </p:grpSp>
      <p:sp>
        <p:nvSpPr>
          <p:cNvPr id="1433" name="Ligne"/>
          <p:cNvSpPr/>
          <p:nvPr/>
        </p:nvSpPr>
        <p:spPr>
          <a:xfrm flipV="1">
            <a:off x="2844235" y="2082799"/>
            <a:ext cx="4573130" cy="2"/>
          </a:xfrm>
          <a:prstGeom prst="line">
            <a:avLst/>
          </a:prstGeom>
          <a:ln w="50800">
            <a:solidFill>
              <a:srgbClr val="C00000"/>
            </a:solidFill>
            <a:tailEnd type="triangle"/>
          </a:ln>
        </p:spPr>
        <p:txBody>
          <a:bodyPr lIns="65023" tIns="65023" rIns="65023" bIns="65023"/>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34" name="Zonal jets formation by equatorial meridional sheared waves"/>
          <p:cNvSpPr txBox="1"/>
          <p:nvPr/>
        </p:nvSpPr>
        <p:spPr>
          <a:xfrm>
            <a:off x="-36577" y="266417"/>
            <a:ext cx="13077953" cy="489815"/>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ctr" defTabSz="587022">
              <a:lnSpc>
                <a:spcPct val="100000"/>
              </a:lnSpc>
              <a:spcBef>
                <a:spcPts val="0"/>
              </a:spcBef>
              <a:defRPr sz="2400">
                <a:solidFill>
                  <a:srgbClr val="FFFFFF"/>
                </a:solidFill>
              </a:defRPr>
            </a:lvl1pPr>
          </a:lstStyle>
          <a:p>
            <a:r>
              <a:t>Zonal jets formation by equatorial meridional sheared waves</a:t>
            </a:r>
          </a:p>
        </p:txBody>
      </p:sp>
      <p:sp>
        <p:nvSpPr>
          <p:cNvPr id="1435" name="latitude"/>
          <p:cNvSpPr txBox="1"/>
          <p:nvPr/>
        </p:nvSpPr>
        <p:spPr>
          <a:xfrm rot="19186333">
            <a:off x="72700" y="3476169"/>
            <a:ext cx="980187"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000">
                <a:solidFill>
                  <a:schemeClr val="accent1">
                    <a:hueOff val="114395"/>
                    <a:lumOff val="-24975"/>
                  </a:schemeClr>
                </a:solidFill>
              </a:defRPr>
            </a:lvl1pPr>
          </a:lstStyle>
          <a:p>
            <a:r>
              <a:t>latitude</a:t>
            </a:r>
          </a:p>
        </p:txBody>
      </p:sp>
      <p:pic>
        <p:nvPicPr>
          <p:cNvPr id="1436" name="image.png" descr="image.png"/>
          <p:cNvPicPr>
            <a:picLocks noChangeAspect="1"/>
          </p:cNvPicPr>
          <p:nvPr/>
        </p:nvPicPr>
        <p:blipFill>
          <a:blip r:embed="rId4"/>
          <a:stretch>
            <a:fillRect/>
          </a:stretch>
        </p:blipFill>
        <p:spPr>
          <a:xfrm>
            <a:off x="277706" y="2427110"/>
            <a:ext cx="7915770" cy="1977815"/>
          </a:xfrm>
          <a:prstGeom prst="rect">
            <a:avLst/>
          </a:prstGeom>
          <a:ln w="12700">
            <a:miter lim="400000"/>
          </a:ln>
        </p:spPr>
      </p:pic>
      <p:sp>
        <p:nvSpPr>
          <p:cNvPr id="1437" name="Ligne"/>
          <p:cNvSpPr/>
          <p:nvPr/>
        </p:nvSpPr>
        <p:spPr>
          <a:xfrm flipH="1">
            <a:off x="914399" y="3759200"/>
            <a:ext cx="4901637" cy="101600"/>
          </a:xfrm>
          <a:prstGeom prst="line">
            <a:avLst/>
          </a:prstGeom>
          <a:ln w="76200">
            <a:solidFill>
              <a:srgbClr val="006600"/>
            </a:solidFill>
            <a:tailEnd type="triangle"/>
          </a:ln>
        </p:spPr>
        <p:txBody>
          <a:bodyPr lIns="65023" tIns="65023" rIns="65023" bIns="65023"/>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38" name="Ligne"/>
          <p:cNvSpPr/>
          <p:nvPr/>
        </p:nvSpPr>
        <p:spPr>
          <a:xfrm flipH="1" flipV="1">
            <a:off x="2336799" y="2641599"/>
            <a:ext cx="4470402" cy="203202"/>
          </a:xfrm>
          <a:prstGeom prst="line">
            <a:avLst/>
          </a:prstGeom>
          <a:ln w="76200">
            <a:solidFill>
              <a:srgbClr val="006600"/>
            </a:solidFill>
            <a:tailEnd type="triangle"/>
          </a:ln>
        </p:spPr>
        <p:txBody>
          <a:bodyPr lIns="65023" tIns="65023" rIns="65023" bIns="65023"/>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39" name="EEJ (low baroclinic)"/>
          <p:cNvSpPr txBox="1"/>
          <p:nvPr/>
        </p:nvSpPr>
        <p:spPr>
          <a:xfrm>
            <a:off x="2121859" y="8534400"/>
            <a:ext cx="3299518"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defRPr sz="2000">
                <a:solidFill>
                  <a:schemeClr val="accent3">
                    <a:hueOff val="914338"/>
                    <a:satOff val="31515"/>
                    <a:lumOff val="-30790"/>
                  </a:schemeClr>
                </a:solidFill>
              </a:defRPr>
            </a:lvl1pPr>
          </a:lstStyle>
          <a:p>
            <a:r>
              <a:t>EEJ (low baroclinic)</a:t>
            </a:r>
          </a:p>
        </p:txBody>
      </p:sp>
      <p:sp>
        <p:nvSpPr>
          <p:cNvPr id="1440" name="long Kelvin wave"/>
          <p:cNvSpPr txBox="1"/>
          <p:nvPr/>
        </p:nvSpPr>
        <p:spPr>
          <a:xfrm>
            <a:off x="9579750" y="2754488"/>
            <a:ext cx="2052321"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000">
                <a:solidFill>
                  <a:schemeClr val="accent6">
                    <a:satOff val="-16844"/>
                    <a:lumOff val="-30747"/>
                  </a:schemeClr>
                </a:solidFill>
              </a:defRPr>
            </a:lvl1pPr>
          </a:lstStyle>
          <a:p>
            <a:r>
              <a:t>long Kelvin wave</a:t>
            </a:r>
          </a:p>
        </p:txBody>
      </p:sp>
      <p:sp>
        <p:nvSpPr>
          <p:cNvPr id="1441" name="eqr"/>
          <p:cNvSpPr txBox="1"/>
          <p:nvPr/>
        </p:nvSpPr>
        <p:spPr>
          <a:xfrm>
            <a:off x="11900617" y="3069996"/>
            <a:ext cx="514351" cy="42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000">
                <a:solidFill>
                  <a:schemeClr val="accent1">
                    <a:hueOff val="114395"/>
                    <a:lumOff val="-24975"/>
                  </a:schemeClr>
                </a:solidFill>
              </a:defRPr>
            </a:lvl1pPr>
          </a:lstStyle>
          <a:p>
            <a:r>
              <a:t>eqr</a:t>
            </a:r>
          </a:p>
        </p:txBody>
      </p:sp>
      <p:sp>
        <p:nvSpPr>
          <p:cNvPr id="1442" name="Ligne"/>
          <p:cNvSpPr/>
          <p:nvPr/>
        </p:nvSpPr>
        <p:spPr>
          <a:xfrm flipV="1">
            <a:off x="1727199" y="3251200"/>
            <a:ext cx="9956801" cy="40641"/>
          </a:xfrm>
          <a:prstGeom prst="line">
            <a:avLst/>
          </a:prstGeom>
          <a:ln w="25400">
            <a:solidFill>
              <a:srgbClr val="000000"/>
            </a:solidFill>
            <a:prstDash val="lgDashDotDot"/>
          </a:ln>
        </p:spPr>
        <p:txBody>
          <a:bodyPr lIns="65023" tIns="65023" rIns="65023" bIns="65023"/>
          <a:lstStyle/>
          <a:p>
            <a:pPr defTabSz="638951">
              <a:lnSpc>
                <a:spcPct val="82000"/>
              </a:lnSpc>
              <a:spcBef>
                <a:spcPts val="0"/>
              </a:spcBef>
              <a:defRPr sz="3400">
                <a:latin typeface="High Tower Text"/>
                <a:ea typeface="High Tower Text"/>
                <a:cs typeface="High Tower Text"/>
                <a:sym typeface="High Tower Text"/>
              </a:defRPr>
            </a:pPr>
            <a:endParaRPr/>
          </a:p>
        </p:txBody>
      </p:sp>
      <p:sp>
        <p:nvSpPr>
          <p:cNvPr id="1443" name="Ligne"/>
          <p:cNvSpPr/>
          <p:nvPr/>
        </p:nvSpPr>
        <p:spPr>
          <a:xfrm flipV="1">
            <a:off x="2122008" y="3257973"/>
            <a:ext cx="8535006" cy="50801"/>
          </a:xfrm>
          <a:prstGeom prst="line">
            <a:avLst/>
          </a:prstGeom>
          <a:ln w="76200">
            <a:solidFill>
              <a:srgbClr val="800080"/>
            </a:solidFill>
            <a:tailEnd type="triangle"/>
          </a:ln>
        </p:spPr>
        <p:txBody>
          <a:bodyPr lIns="65023" tIns="65023" rIns="65023" bIns="65023"/>
          <a:lstStyle/>
          <a:p>
            <a:pPr defTabSz="638951">
              <a:lnSpc>
                <a:spcPct val="82000"/>
              </a:lnSpc>
              <a:spcBef>
                <a:spcPts val="0"/>
              </a:spcBef>
              <a:defRPr sz="3400">
                <a:latin typeface="High Tower Text"/>
                <a:ea typeface="High Tower Text"/>
                <a:cs typeface="High Tower Text"/>
                <a:sym typeface="High Tower Tex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436"/>
                                        </p:tgtEl>
                                        <p:attrNameLst>
                                          <p:attrName>style.visibility</p:attrName>
                                        </p:attrNameLst>
                                      </p:cBhvr>
                                      <p:to>
                                        <p:strVal val="visible"/>
                                      </p:to>
                                    </p:set>
                                    <p:anim calcmode="lin" valueType="num">
                                      <p:cBhvr>
                                        <p:cTn id="7" dur="1000" fill="hold"/>
                                        <p:tgtEl>
                                          <p:spTgt spid="1436"/>
                                        </p:tgtEl>
                                        <p:attrNameLst>
                                          <p:attrName>ppt_x</p:attrName>
                                        </p:attrNameLst>
                                      </p:cBhvr>
                                      <p:tavLst>
                                        <p:tav tm="0">
                                          <p:val>
                                            <p:strVal val="0-#ppt_w/2"/>
                                          </p:val>
                                        </p:tav>
                                        <p:tav tm="100000">
                                          <p:val>
                                            <p:strVal val="#ppt_x"/>
                                          </p:val>
                                        </p:tav>
                                      </p:tavLst>
                                    </p:anim>
                                    <p:anim calcmode="lin" valueType="num">
                                      <p:cBhvr>
                                        <p:cTn id="8" dur="1000" fill="hold"/>
                                        <p:tgtEl>
                                          <p:spTgt spid="143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2" nodeType="afterEffect">
                                  <p:stCondLst>
                                    <p:cond delay="0"/>
                                  </p:stCondLst>
                                  <p:iterate>
                                    <p:tmAbs val="0"/>
                                  </p:iterate>
                                  <p:childTnLst>
                                    <p:set>
                                      <p:cBhvr>
                                        <p:cTn id="11" fill="hold"/>
                                        <p:tgtEl>
                                          <p:spTgt spid="1393"/>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3" nodeType="afterEffect">
                                  <p:stCondLst>
                                    <p:cond delay="0"/>
                                  </p:stCondLst>
                                  <p:iterate>
                                    <p:tmAbs val="0"/>
                                  </p:iterate>
                                  <p:childTnLst>
                                    <p:set>
                                      <p:cBhvr>
                                        <p:cTn id="14" fill="hold"/>
                                        <p:tgtEl>
                                          <p:spTgt spid="14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4" nodeType="clickEffect">
                                  <p:stCondLst>
                                    <p:cond delay="0"/>
                                  </p:stCondLst>
                                  <p:iterate>
                                    <p:tmAbs val="0"/>
                                  </p:iterate>
                                  <p:childTnLst>
                                    <p:set>
                                      <p:cBhvr>
                                        <p:cTn id="18" fill="hold"/>
                                        <p:tgtEl>
                                          <p:spTgt spid="1405"/>
                                        </p:tgtEl>
                                        <p:attrNameLst>
                                          <p:attrName>style.visibility</p:attrName>
                                        </p:attrNameLst>
                                      </p:cBhvr>
                                      <p:to>
                                        <p:strVal val="visible"/>
                                      </p:to>
                                    </p:set>
                                    <p:anim calcmode="lin" valueType="num">
                                      <p:cBhvr>
                                        <p:cTn id="19" dur="1000" fill="hold"/>
                                        <p:tgtEl>
                                          <p:spTgt spid="1405"/>
                                        </p:tgtEl>
                                        <p:attrNameLst>
                                          <p:attrName>ppt_x</p:attrName>
                                        </p:attrNameLst>
                                      </p:cBhvr>
                                      <p:tavLst>
                                        <p:tav tm="0">
                                          <p:val>
                                            <p:strVal val="0-#ppt_w/2"/>
                                          </p:val>
                                        </p:tav>
                                        <p:tav tm="100000">
                                          <p:val>
                                            <p:strVal val="#ppt_x"/>
                                          </p:val>
                                        </p:tav>
                                      </p:tavLst>
                                    </p:anim>
                                    <p:anim calcmode="lin" valueType="num">
                                      <p:cBhvr>
                                        <p:cTn id="20" dur="1000" fill="hold"/>
                                        <p:tgtEl>
                                          <p:spTgt spid="140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grpId="5" nodeType="afterEffect">
                                  <p:stCondLst>
                                    <p:cond delay="0"/>
                                  </p:stCondLst>
                                  <p:iterate>
                                    <p:tmAbs val="0"/>
                                  </p:iterate>
                                  <p:childTnLst>
                                    <p:set>
                                      <p:cBhvr>
                                        <p:cTn id="23" fill="hold"/>
                                        <p:tgtEl>
                                          <p:spTgt spid="1401"/>
                                        </p:tgtEl>
                                        <p:attrNameLst>
                                          <p:attrName>style.visibility</p:attrName>
                                        </p:attrNameLst>
                                      </p:cBhvr>
                                      <p:to>
                                        <p:strVal val="visible"/>
                                      </p:to>
                                    </p:set>
                                    <p:anim calcmode="lin" valueType="num">
                                      <p:cBhvr>
                                        <p:cTn id="24" dur="1000" fill="hold"/>
                                        <p:tgtEl>
                                          <p:spTgt spid="1401"/>
                                        </p:tgtEl>
                                        <p:attrNameLst>
                                          <p:attrName>ppt_x</p:attrName>
                                        </p:attrNameLst>
                                      </p:cBhvr>
                                      <p:tavLst>
                                        <p:tav tm="0">
                                          <p:val>
                                            <p:strVal val="0-#ppt_w/2"/>
                                          </p:val>
                                        </p:tav>
                                        <p:tav tm="100000">
                                          <p:val>
                                            <p:strVal val="#ppt_x"/>
                                          </p:val>
                                        </p:tav>
                                      </p:tavLst>
                                    </p:anim>
                                    <p:anim calcmode="lin" valueType="num">
                                      <p:cBhvr>
                                        <p:cTn id="25" dur="1000" fill="hold"/>
                                        <p:tgtEl>
                                          <p:spTgt spid="1401"/>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grpId="6" nodeType="afterEffect">
                                  <p:stCondLst>
                                    <p:cond delay="0"/>
                                  </p:stCondLst>
                                  <p:iterate>
                                    <p:tmAbs val="0"/>
                                  </p:iterate>
                                  <p:childTnLst>
                                    <p:set>
                                      <p:cBhvr>
                                        <p:cTn id="28" fill="hold"/>
                                        <p:tgtEl>
                                          <p:spTgt spid="1409"/>
                                        </p:tgtEl>
                                        <p:attrNameLst>
                                          <p:attrName>style.visibility</p:attrName>
                                        </p:attrNameLst>
                                      </p:cBhvr>
                                      <p:to>
                                        <p:strVal val="visible"/>
                                      </p:to>
                                    </p:set>
                                    <p:anim calcmode="lin" valueType="num">
                                      <p:cBhvr>
                                        <p:cTn id="29" dur="1000" fill="hold"/>
                                        <p:tgtEl>
                                          <p:spTgt spid="1409"/>
                                        </p:tgtEl>
                                        <p:attrNameLst>
                                          <p:attrName>ppt_x</p:attrName>
                                        </p:attrNameLst>
                                      </p:cBhvr>
                                      <p:tavLst>
                                        <p:tav tm="0">
                                          <p:val>
                                            <p:strVal val="0-#ppt_w/2"/>
                                          </p:val>
                                        </p:tav>
                                        <p:tav tm="100000">
                                          <p:val>
                                            <p:strVal val="#ppt_x"/>
                                          </p:val>
                                        </p:tav>
                                      </p:tavLst>
                                    </p:anim>
                                    <p:anim calcmode="lin" valueType="num">
                                      <p:cBhvr>
                                        <p:cTn id="30" dur="1000" fill="hold"/>
                                        <p:tgtEl>
                                          <p:spTgt spid="140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7" nodeType="afterEffect">
                                  <p:stCondLst>
                                    <p:cond delay="0"/>
                                  </p:stCondLst>
                                  <p:iterate>
                                    <p:tmAbs val="0"/>
                                  </p:iterate>
                                  <p:childTnLst>
                                    <p:set>
                                      <p:cBhvr>
                                        <p:cTn id="33" fill="hold"/>
                                        <p:tgtEl>
                                          <p:spTgt spid="1421"/>
                                        </p:tgtEl>
                                        <p:attrNameLst>
                                          <p:attrName>style.visibility</p:attrName>
                                        </p:attrNameLst>
                                      </p:cBhvr>
                                      <p:to>
                                        <p:strVal val="visible"/>
                                      </p:to>
                                    </p:set>
                                    <p:anim calcmode="lin" valueType="num">
                                      <p:cBhvr>
                                        <p:cTn id="34" dur="1000" fill="hold"/>
                                        <p:tgtEl>
                                          <p:spTgt spid="1421"/>
                                        </p:tgtEl>
                                        <p:attrNameLst>
                                          <p:attrName>ppt_x</p:attrName>
                                        </p:attrNameLst>
                                      </p:cBhvr>
                                      <p:tavLst>
                                        <p:tav tm="0">
                                          <p:val>
                                            <p:strVal val="0-#ppt_w/2"/>
                                          </p:val>
                                        </p:tav>
                                        <p:tav tm="100000">
                                          <p:val>
                                            <p:strVal val="#ppt_x"/>
                                          </p:val>
                                        </p:tav>
                                      </p:tavLst>
                                    </p:anim>
                                    <p:anim calcmode="lin" valueType="num">
                                      <p:cBhvr>
                                        <p:cTn id="35" dur="1000" fill="hold"/>
                                        <p:tgtEl>
                                          <p:spTgt spid="1421"/>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 presetClass="entr" presetSubtype="8" fill="hold" grpId="8" nodeType="afterEffect">
                                  <p:stCondLst>
                                    <p:cond delay="0"/>
                                  </p:stCondLst>
                                  <p:iterate>
                                    <p:tmAbs val="0"/>
                                  </p:iterate>
                                  <p:childTnLst>
                                    <p:set>
                                      <p:cBhvr>
                                        <p:cTn id="38" fill="hold"/>
                                        <p:tgtEl>
                                          <p:spTgt spid="1413"/>
                                        </p:tgtEl>
                                        <p:attrNameLst>
                                          <p:attrName>style.visibility</p:attrName>
                                        </p:attrNameLst>
                                      </p:cBhvr>
                                      <p:to>
                                        <p:strVal val="visible"/>
                                      </p:to>
                                    </p:set>
                                    <p:anim calcmode="lin" valueType="num">
                                      <p:cBhvr>
                                        <p:cTn id="39" dur="1000" fill="hold"/>
                                        <p:tgtEl>
                                          <p:spTgt spid="1413"/>
                                        </p:tgtEl>
                                        <p:attrNameLst>
                                          <p:attrName>ppt_x</p:attrName>
                                        </p:attrNameLst>
                                      </p:cBhvr>
                                      <p:tavLst>
                                        <p:tav tm="0">
                                          <p:val>
                                            <p:strVal val="0-#ppt_w/2"/>
                                          </p:val>
                                        </p:tav>
                                        <p:tav tm="100000">
                                          <p:val>
                                            <p:strVal val="#ppt_x"/>
                                          </p:val>
                                        </p:tav>
                                      </p:tavLst>
                                    </p:anim>
                                    <p:anim calcmode="lin" valueType="num">
                                      <p:cBhvr>
                                        <p:cTn id="40" dur="1000" fill="hold"/>
                                        <p:tgtEl>
                                          <p:spTgt spid="1413"/>
                                        </p:tgtEl>
                                        <p:attrNameLst>
                                          <p:attrName>ppt_y</p:attrName>
                                        </p:attrNameLst>
                                      </p:cBhvr>
                                      <p:tavLst>
                                        <p:tav tm="0">
                                          <p:val>
                                            <p:strVal val="#ppt_y"/>
                                          </p:val>
                                        </p:tav>
                                        <p:tav tm="100000">
                                          <p:val>
                                            <p:strVal val="#ppt_y"/>
                                          </p:val>
                                        </p:tav>
                                      </p:tavLst>
                                    </p:anim>
                                  </p:childTnLst>
                                </p:cTn>
                              </p:par>
                            </p:childTnLst>
                          </p:cTn>
                        </p:par>
                        <p:par>
                          <p:cTn id="41" fill="hold">
                            <p:stCondLst>
                              <p:cond delay="5000"/>
                            </p:stCondLst>
                            <p:childTnLst>
                              <p:par>
                                <p:cTn id="42" presetID="2" presetClass="entr" presetSubtype="8" fill="hold" grpId="9" nodeType="afterEffect">
                                  <p:stCondLst>
                                    <p:cond delay="0"/>
                                  </p:stCondLst>
                                  <p:iterate>
                                    <p:tmAbs val="0"/>
                                  </p:iterate>
                                  <p:childTnLst>
                                    <p:set>
                                      <p:cBhvr>
                                        <p:cTn id="43" fill="hold"/>
                                        <p:tgtEl>
                                          <p:spTgt spid="1417"/>
                                        </p:tgtEl>
                                        <p:attrNameLst>
                                          <p:attrName>style.visibility</p:attrName>
                                        </p:attrNameLst>
                                      </p:cBhvr>
                                      <p:to>
                                        <p:strVal val="visible"/>
                                      </p:to>
                                    </p:set>
                                    <p:anim calcmode="lin" valueType="num">
                                      <p:cBhvr>
                                        <p:cTn id="44" dur="1000" fill="hold"/>
                                        <p:tgtEl>
                                          <p:spTgt spid="1417"/>
                                        </p:tgtEl>
                                        <p:attrNameLst>
                                          <p:attrName>ppt_x</p:attrName>
                                        </p:attrNameLst>
                                      </p:cBhvr>
                                      <p:tavLst>
                                        <p:tav tm="0">
                                          <p:val>
                                            <p:strVal val="0-#ppt_w/2"/>
                                          </p:val>
                                        </p:tav>
                                        <p:tav tm="100000">
                                          <p:val>
                                            <p:strVal val="#ppt_x"/>
                                          </p:val>
                                        </p:tav>
                                      </p:tavLst>
                                    </p:anim>
                                    <p:anim calcmode="lin" valueType="num">
                                      <p:cBhvr>
                                        <p:cTn id="45" dur="1000" fill="hold"/>
                                        <p:tgtEl>
                                          <p:spTgt spid="1417"/>
                                        </p:tgtEl>
                                        <p:attrNameLst>
                                          <p:attrName>ppt_y</p:attrName>
                                        </p:attrNameLst>
                                      </p:cBhvr>
                                      <p:tavLst>
                                        <p:tav tm="0">
                                          <p:val>
                                            <p:strVal val="#ppt_y"/>
                                          </p:val>
                                        </p:tav>
                                        <p:tav tm="100000">
                                          <p:val>
                                            <p:strVal val="#ppt_y"/>
                                          </p:val>
                                        </p:tav>
                                      </p:tavLst>
                                    </p:anim>
                                  </p:childTnLst>
                                </p:cTn>
                              </p:par>
                            </p:childTnLst>
                          </p:cTn>
                        </p:par>
                        <p:par>
                          <p:cTn id="46" fill="hold">
                            <p:stCondLst>
                              <p:cond delay="6000"/>
                            </p:stCondLst>
                            <p:childTnLst>
                              <p:par>
                                <p:cTn id="47" presetID="2" presetClass="entr" presetSubtype="8" fill="hold" grpId="10" nodeType="afterEffect">
                                  <p:stCondLst>
                                    <p:cond delay="0"/>
                                  </p:stCondLst>
                                  <p:iterate>
                                    <p:tmAbs val="0"/>
                                  </p:iterate>
                                  <p:childTnLst>
                                    <p:set>
                                      <p:cBhvr>
                                        <p:cTn id="48" fill="hold"/>
                                        <p:tgtEl>
                                          <p:spTgt spid="1391"/>
                                        </p:tgtEl>
                                        <p:attrNameLst>
                                          <p:attrName>style.visibility</p:attrName>
                                        </p:attrNameLst>
                                      </p:cBhvr>
                                      <p:to>
                                        <p:strVal val="visible"/>
                                      </p:to>
                                    </p:set>
                                    <p:anim calcmode="lin" valueType="num">
                                      <p:cBhvr>
                                        <p:cTn id="49" dur="1000" fill="hold"/>
                                        <p:tgtEl>
                                          <p:spTgt spid="1391"/>
                                        </p:tgtEl>
                                        <p:attrNameLst>
                                          <p:attrName>ppt_x</p:attrName>
                                        </p:attrNameLst>
                                      </p:cBhvr>
                                      <p:tavLst>
                                        <p:tav tm="0">
                                          <p:val>
                                            <p:strVal val="0-#ppt_w/2"/>
                                          </p:val>
                                        </p:tav>
                                        <p:tav tm="100000">
                                          <p:val>
                                            <p:strVal val="#ppt_x"/>
                                          </p:val>
                                        </p:tav>
                                      </p:tavLst>
                                    </p:anim>
                                    <p:anim calcmode="lin" valueType="num">
                                      <p:cBhvr>
                                        <p:cTn id="50" dur="1000" fill="hold"/>
                                        <p:tgtEl>
                                          <p:spTgt spid="1391"/>
                                        </p:tgtEl>
                                        <p:attrNameLst>
                                          <p:attrName>ppt_y</p:attrName>
                                        </p:attrNameLst>
                                      </p:cBhvr>
                                      <p:tavLst>
                                        <p:tav tm="0">
                                          <p:val>
                                            <p:strVal val="#ppt_y"/>
                                          </p:val>
                                        </p:tav>
                                        <p:tav tm="100000">
                                          <p:val>
                                            <p:strVal val="#ppt_y"/>
                                          </p:val>
                                        </p:tav>
                                      </p:tavLst>
                                    </p:anim>
                                  </p:childTnLst>
                                </p:cTn>
                              </p:par>
                            </p:childTnLst>
                          </p:cTn>
                        </p:par>
                        <p:par>
                          <p:cTn id="51" fill="hold">
                            <p:stCondLst>
                              <p:cond delay="7000"/>
                            </p:stCondLst>
                            <p:childTnLst>
                              <p:par>
                                <p:cTn id="52" presetID="2" presetClass="entr" presetSubtype="8" fill="hold" grpId="11" nodeType="afterEffect">
                                  <p:stCondLst>
                                    <p:cond delay="0"/>
                                  </p:stCondLst>
                                  <p:iterate>
                                    <p:tmAbs val="0"/>
                                  </p:iterate>
                                  <p:childTnLst>
                                    <p:set>
                                      <p:cBhvr>
                                        <p:cTn id="53" fill="hold"/>
                                        <p:tgtEl>
                                          <p:spTgt spid="1443"/>
                                        </p:tgtEl>
                                        <p:attrNameLst>
                                          <p:attrName>style.visibility</p:attrName>
                                        </p:attrNameLst>
                                      </p:cBhvr>
                                      <p:to>
                                        <p:strVal val="visible"/>
                                      </p:to>
                                    </p:set>
                                    <p:anim calcmode="lin" valueType="num">
                                      <p:cBhvr>
                                        <p:cTn id="54" dur="1000" fill="hold"/>
                                        <p:tgtEl>
                                          <p:spTgt spid="1443"/>
                                        </p:tgtEl>
                                        <p:attrNameLst>
                                          <p:attrName>ppt_x</p:attrName>
                                        </p:attrNameLst>
                                      </p:cBhvr>
                                      <p:tavLst>
                                        <p:tav tm="0">
                                          <p:val>
                                            <p:strVal val="0-#ppt_w/2"/>
                                          </p:val>
                                        </p:tav>
                                        <p:tav tm="100000">
                                          <p:val>
                                            <p:strVal val="#ppt_x"/>
                                          </p:val>
                                        </p:tav>
                                      </p:tavLst>
                                    </p:anim>
                                    <p:anim calcmode="lin" valueType="num">
                                      <p:cBhvr>
                                        <p:cTn id="55" dur="1000" fill="hold"/>
                                        <p:tgtEl>
                                          <p:spTgt spid="1443"/>
                                        </p:tgtEl>
                                        <p:attrNameLst>
                                          <p:attrName>ppt_y</p:attrName>
                                        </p:attrNameLst>
                                      </p:cBhvr>
                                      <p:tavLst>
                                        <p:tav tm="0">
                                          <p:val>
                                            <p:strVal val="#ppt_y"/>
                                          </p:val>
                                        </p:tav>
                                        <p:tav tm="100000">
                                          <p:val>
                                            <p:strVal val="#ppt_y"/>
                                          </p:val>
                                        </p:tav>
                                      </p:tavLst>
                                    </p:anim>
                                  </p:childTnLst>
                                </p:cTn>
                              </p:par>
                            </p:childTnLst>
                          </p:cTn>
                        </p:par>
                        <p:par>
                          <p:cTn id="56" fill="hold">
                            <p:stCondLst>
                              <p:cond delay="8000"/>
                            </p:stCondLst>
                            <p:childTnLst>
                              <p:par>
                                <p:cTn id="57" presetID="2" presetClass="entr" presetSubtype="8" fill="hold" grpId="12" nodeType="afterEffect">
                                  <p:stCondLst>
                                    <p:cond delay="0"/>
                                  </p:stCondLst>
                                  <p:iterate>
                                    <p:tmAbs val="0"/>
                                  </p:iterate>
                                  <p:childTnLst>
                                    <p:set>
                                      <p:cBhvr>
                                        <p:cTn id="58" fill="hold"/>
                                        <p:tgtEl>
                                          <p:spTgt spid="1440"/>
                                        </p:tgtEl>
                                        <p:attrNameLst>
                                          <p:attrName>style.visibility</p:attrName>
                                        </p:attrNameLst>
                                      </p:cBhvr>
                                      <p:to>
                                        <p:strVal val="visible"/>
                                      </p:to>
                                    </p:set>
                                    <p:anim calcmode="lin" valueType="num">
                                      <p:cBhvr>
                                        <p:cTn id="59" dur="1000" fill="hold"/>
                                        <p:tgtEl>
                                          <p:spTgt spid="1440"/>
                                        </p:tgtEl>
                                        <p:attrNameLst>
                                          <p:attrName>ppt_x</p:attrName>
                                        </p:attrNameLst>
                                      </p:cBhvr>
                                      <p:tavLst>
                                        <p:tav tm="0">
                                          <p:val>
                                            <p:strVal val="0-#ppt_w/2"/>
                                          </p:val>
                                        </p:tav>
                                        <p:tav tm="100000">
                                          <p:val>
                                            <p:strVal val="#ppt_x"/>
                                          </p:val>
                                        </p:tav>
                                      </p:tavLst>
                                    </p:anim>
                                    <p:anim calcmode="lin" valueType="num">
                                      <p:cBhvr>
                                        <p:cTn id="60" dur="1000" fill="hold"/>
                                        <p:tgtEl>
                                          <p:spTgt spid="1440"/>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13" nodeType="clickEffect">
                                  <p:stCondLst>
                                    <p:cond delay="0"/>
                                  </p:stCondLst>
                                  <p:iterate>
                                    <p:tmAbs val="0"/>
                                  </p:iterate>
                                  <p:childTnLst>
                                    <p:set>
                                      <p:cBhvr>
                                        <p:cTn id="64" fill="hold"/>
                                        <p:tgtEl>
                                          <p:spTgt spid="1438"/>
                                        </p:tgtEl>
                                        <p:attrNameLst>
                                          <p:attrName>style.visibility</p:attrName>
                                        </p:attrNameLst>
                                      </p:cBhvr>
                                      <p:to>
                                        <p:strVal val="visible"/>
                                      </p:to>
                                    </p:set>
                                    <p:anim calcmode="lin" valueType="num">
                                      <p:cBhvr>
                                        <p:cTn id="65" dur="1000" fill="hold"/>
                                        <p:tgtEl>
                                          <p:spTgt spid="1438"/>
                                        </p:tgtEl>
                                        <p:attrNameLst>
                                          <p:attrName>ppt_x</p:attrName>
                                        </p:attrNameLst>
                                      </p:cBhvr>
                                      <p:tavLst>
                                        <p:tav tm="0">
                                          <p:val>
                                            <p:strVal val="0-#ppt_w/2"/>
                                          </p:val>
                                        </p:tav>
                                        <p:tav tm="100000">
                                          <p:val>
                                            <p:strVal val="#ppt_x"/>
                                          </p:val>
                                        </p:tav>
                                      </p:tavLst>
                                    </p:anim>
                                    <p:anim calcmode="lin" valueType="num">
                                      <p:cBhvr>
                                        <p:cTn id="66" dur="1000" fill="hold"/>
                                        <p:tgtEl>
                                          <p:spTgt spid="1438"/>
                                        </p:tgtEl>
                                        <p:attrNameLst>
                                          <p:attrName>ppt_y</p:attrName>
                                        </p:attrNameLst>
                                      </p:cBhvr>
                                      <p:tavLst>
                                        <p:tav tm="0">
                                          <p:val>
                                            <p:strVal val="#ppt_y"/>
                                          </p:val>
                                        </p:tav>
                                        <p:tav tm="100000">
                                          <p:val>
                                            <p:strVal val="#ppt_y"/>
                                          </p:val>
                                        </p:tav>
                                      </p:tavLst>
                                    </p:anim>
                                  </p:childTnLst>
                                </p:cTn>
                              </p:par>
                            </p:childTnLst>
                          </p:cTn>
                        </p:par>
                        <p:par>
                          <p:cTn id="67" fill="hold">
                            <p:stCondLst>
                              <p:cond delay="1000"/>
                            </p:stCondLst>
                            <p:childTnLst>
                              <p:par>
                                <p:cTn id="68" presetID="2" presetClass="entr" presetSubtype="8" fill="hold" grpId="14" nodeType="afterEffect">
                                  <p:stCondLst>
                                    <p:cond delay="0"/>
                                  </p:stCondLst>
                                  <p:iterate>
                                    <p:tmAbs val="0"/>
                                  </p:iterate>
                                  <p:childTnLst>
                                    <p:set>
                                      <p:cBhvr>
                                        <p:cTn id="69" fill="hold"/>
                                        <p:tgtEl>
                                          <p:spTgt spid="1437"/>
                                        </p:tgtEl>
                                        <p:attrNameLst>
                                          <p:attrName>style.visibility</p:attrName>
                                        </p:attrNameLst>
                                      </p:cBhvr>
                                      <p:to>
                                        <p:strVal val="visible"/>
                                      </p:to>
                                    </p:set>
                                    <p:anim calcmode="lin" valueType="num">
                                      <p:cBhvr>
                                        <p:cTn id="70" dur="1000" fill="hold"/>
                                        <p:tgtEl>
                                          <p:spTgt spid="1437"/>
                                        </p:tgtEl>
                                        <p:attrNameLst>
                                          <p:attrName>ppt_x</p:attrName>
                                        </p:attrNameLst>
                                      </p:cBhvr>
                                      <p:tavLst>
                                        <p:tav tm="0">
                                          <p:val>
                                            <p:strVal val="0-#ppt_w/2"/>
                                          </p:val>
                                        </p:tav>
                                        <p:tav tm="100000">
                                          <p:val>
                                            <p:strVal val="#ppt_x"/>
                                          </p:val>
                                        </p:tav>
                                      </p:tavLst>
                                    </p:anim>
                                    <p:anim calcmode="lin" valueType="num">
                                      <p:cBhvr>
                                        <p:cTn id="71" dur="1000" fill="hold"/>
                                        <p:tgtEl>
                                          <p:spTgt spid="1437"/>
                                        </p:tgtEl>
                                        <p:attrNameLst>
                                          <p:attrName>ppt_y</p:attrName>
                                        </p:attrNameLst>
                                      </p:cBhvr>
                                      <p:tavLst>
                                        <p:tav tm="0">
                                          <p:val>
                                            <p:strVal val="#ppt_y"/>
                                          </p:val>
                                        </p:tav>
                                        <p:tav tm="100000">
                                          <p:val>
                                            <p:strVal val="#ppt_y"/>
                                          </p:val>
                                        </p:tav>
                                      </p:tavLst>
                                    </p:anim>
                                  </p:childTnLst>
                                </p:cTn>
                              </p:par>
                            </p:childTnLst>
                          </p:cTn>
                        </p:par>
                        <p:par>
                          <p:cTn id="72" fill="hold">
                            <p:stCondLst>
                              <p:cond delay="2000"/>
                            </p:stCondLst>
                            <p:childTnLst>
                              <p:par>
                                <p:cTn id="73" presetID="2" presetClass="entr" presetSubtype="8" fill="hold" grpId="15" nodeType="afterEffect">
                                  <p:stCondLst>
                                    <p:cond delay="0"/>
                                  </p:stCondLst>
                                  <p:iterate>
                                    <p:tmAbs val="0"/>
                                  </p:iterate>
                                  <p:childTnLst>
                                    <p:set>
                                      <p:cBhvr>
                                        <p:cTn id="74" fill="hold"/>
                                        <p:tgtEl>
                                          <p:spTgt spid="1425"/>
                                        </p:tgtEl>
                                        <p:attrNameLst>
                                          <p:attrName>style.visibility</p:attrName>
                                        </p:attrNameLst>
                                      </p:cBhvr>
                                      <p:to>
                                        <p:strVal val="visible"/>
                                      </p:to>
                                    </p:set>
                                    <p:anim calcmode="lin" valueType="num">
                                      <p:cBhvr>
                                        <p:cTn id="75" dur="1000" fill="hold"/>
                                        <p:tgtEl>
                                          <p:spTgt spid="1425"/>
                                        </p:tgtEl>
                                        <p:attrNameLst>
                                          <p:attrName>ppt_x</p:attrName>
                                        </p:attrNameLst>
                                      </p:cBhvr>
                                      <p:tavLst>
                                        <p:tav tm="0">
                                          <p:val>
                                            <p:strVal val="0-#ppt_w/2"/>
                                          </p:val>
                                        </p:tav>
                                        <p:tav tm="100000">
                                          <p:val>
                                            <p:strVal val="#ppt_x"/>
                                          </p:val>
                                        </p:tav>
                                      </p:tavLst>
                                    </p:anim>
                                    <p:anim calcmode="lin" valueType="num">
                                      <p:cBhvr>
                                        <p:cTn id="76" dur="1000" fill="hold"/>
                                        <p:tgtEl>
                                          <p:spTgt spid="1425"/>
                                        </p:tgtEl>
                                        <p:attrNameLst>
                                          <p:attrName>ppt_y</p:attrName>
                                        </p:attrNameLst>
                                      </p:cBhvr>
                                      <p:tavLst>
                                        <p:tav tm="0">
                                          <p:val>
                                            <p:strVal val="#ppt_y"/>
                                          </p:val>
                                        </p:tav>
                                        <p:tav tm="100000">
                                          <p:val>
                                            <p:strVal val="#ppt_y"/>
                                          </p:val>
                                        </p:tav>
                                      </p:tavLst>
                                    </p:anim>
                                  </p:childTnLst>
                                </p:cTn>
                              </p:par>
                            </p:childTnLst>
                          </p:cTn>
                        </p:par>
                        <p:par>
                          <p:cTn id="77" fill="hold">
                            <p:stCondLst>
                              <p:cond delay="3000"/>
                            </p:stCondLst>
                            <p:childTnLst>
                              <p:par>
                                <p:cTn id="78" presetID="2" presetClass="entr" presetSubtype="8" fill="hold" grpId="16" nodeType="afterEffect">
                                  <p:stCondLst>
                                    <p:cond delay="0"/>
                                  </p:stCondLst>
                                  <p:iterate>
                                    <p:tmAbs val="0"/>
                                  </p:iterate>
                                  <p:childTnLst>
                                    <p:set>
                                      <p:cBhvr>
                                        <p:cTn id="79" fill="hold"/>
                                        <p:tgtEl>
                                          <p:spTgt spid="1397"/>
                                        </p:tgtEl>
                                        <p:attrNameLst>
                                          <p:attrName>style.visibility</p:attrName>
                                        </p:attrNameLst>
                                      </p:cBhvr>
                                      <p:to>
                                        <p:strVal val="visible"/>
                                      </p:to>
                                    </p:set>
                                    <p:anim calcmode="lin" valueType="num">
                                      <p:cBhvr>
                                        <p:cTn id="80" dur="1000" fill="hold"/>
                                        <p:tgtEl>
                                          <p:spTgt spid="1397"/>
                                        </p:tgtEl>
                                        <p:attrNameLst>
                                          <p:attrName>ppt_x</p:attrName>
                                        </p:attrNameLst>
                                      </p:cBhvr>
                                      <p:tavLst>
                                        <p:tav tm="0">
                                          <p:val>
                                            <p:strVal val="0-#ppt_w/2"/>
                                          </p:val>
                                        </p:tav>
                                        <p:tav tm="100000">
                                          <p:val>
                                            <p:strVal val="#ppt_x"/>
                                          </p:val>
                                        </p:tav>
                                      </p:tavLst>
                                    </p:anim>
                                    <p:anim calcmode="lin" valueType="num">
                                      <p:cBhvr>
                                        <p:cTn id="81" dur="1000" fill="hold"/>
                                        <p:tgtEl>
                                          <p:spTgt spid="1397"/>
                                        </p:tgtEl>
                                        <p:attrNameLst>
                                          <p:attrName>ppt_y</p:attrName>
                                        </p:attrNameLst>
                                      </p:cBhvr>
                                      <p:tavLst>
                                        <p:tav tm="0">
                                          <p:val>
                                            <p:strVal val="#ppt_y"/>
                                          </p:val>
                                        </p:tav>
                                        <p:tav tm="100000">
                                          <p:val>
                                            <p:strVal val="#ppt_y"/>
                                          </p:val>
                                        </p:tav>
                                      </p:tavLst>
                                    </p:anim>
                                  </p:childTnLst>
                                </p:cTn>
                              </p:par>
                            </p:childTnLst>
                          </p:cTn>
                        </p:par>
                        <p:par>
                          <p:cTn id="82" fill="hold">
                            <p:stCondLst>
                              <p:cond delay="4000"/>
                            </p:stCondLst>
                            <p:childTnLst>
                              <p:par>
                                <p:cTn id="83" presetID="2" presetClass="entr" presetSubtype="8" fill="hold" grpId="17" nodeType="afterEffect">
                                  <p:stCondLst>
                                    <p:cond delay="0"/>
                                  </p:stCondLst>
                                  <p:iterate>
                                    <p:tmAbs val="0"/>
                                  </p:iterate>
                                  <p:childTnLst>
                                    <p:set>
                                      <p:cBhvr>
                                        <p:cTn id="84" fill="hold"/>
                                        <p:tgtEl>
                                          <p:spTgt spid="1392"/>
                                        </p:tgtEl>
                                        <p:attrNameLst>
                                          <p:attrName>style.visibility</p:attrName>
                                        </p:attrNameLst>
                                      </p:cBhvr>
                                      <p:to>
                                        <p:strVal val="visible"/>
                                      </p:to>
                                    </p:set>
                                    <p:anim calcmode="lin" valueType="num">
                                      <p:cBhvr>
                                        <p:cTn id="85" dur="1000" fill="hold"/>
                                        <p:tgtEl>
                                          <p:spTgt spid="1392"/>
                                        </p:tgtEl>
                                        <p:attrNameLst>
                                          <p:attrName>ppt_x</p:attrName>
                                        </p:attrNameLst>
                                      </p:cBhvr>
                                      <p:tavLst>
                                        <p:tav tm="0">
                                          <p:val>
                                            <p:strVal val="0-#ppt_w/2"/>
                                          </p:val>
                                        </p:tav>
                                        <p:tav tm="100000">
                                          <p:val>
                                            <p:strVal val="#ppt_x"/>
                                          </p:val>
                                        </p:tav>
                                      </p:tavLst>
                                    </p:anim>
                                    <p:anim calcmode="lin" valueType="num">
                                      <p:cBhvr>
                                        <p:cTn id="86" dur="1000" fill="hold"/>
                                        <p:tgtEl>
                                          <p:spTgt spid="1392"/>
                                        </p:tgtEl>
                                        <p:attrNameLst>
                                          <p:attrName>ppt_y</p:attrName>
                                        </p:attrNameLst>
                                      </p:cBhvr>
                                      <p:tavLst>
                                        <p:tav tm="0">
                                          <p:val>
                                            <p:strVal val="#ppt_y"/>
                                          </p:val>
                                        </p:tav>
                                        <p:tav tm="100000">
                                          <p:val>
                                            <p:strVal val="#ppt_y"/>
                                          </p:val>
                                        </p:tav>
                                      </p:tavLst>
                                    </p:anim>
                                  </p:childTnLst>
                                </p:cTn>
                              </p:par>
                            </p:childTnLst>
                          </p:cTn>
                        </p:par>
                        <p:par>
                          <p:cTn id="87" fill="hold">
                            <p:stCondLst>
                              <p:cond delay="5000"/>
                            </p:stCondLst>
                            <p:childTnLst>
                              <p:par>
                                <p:cTn id="88" presetID="2" presetClass="entr" presetSubtype="8" fill="hold" grpId="18" nodeType="afterEffect">
                                  <p:stCondLst>
                                    <p:cond delay="0"/>
                                  </p:stCondLst>
                                  <p:iterate>
                                    <p:tmAbs val="0"/>
                                  </p:iterate>
                                  <p:childTnLst>
                                    <p:set>
                                      <p:cBhvr>
                                        <p:cTn id="89" fill="hold"/>
                                        <p:tgtEl>
                                          <p:spTgt spid="1439"/>
                                        </p:tgtEl>
                                        <p:attrNameLst>
                                          <p:attrName>style.visibility</p:attrName>
                                        </p:attrNameLst>
                                      </p:cBhvr>
                                      <p:to>
                                        <p:strVal val="visible"/>
                                      </p:to>
                                    </p:set>
                                    <p:anim calcmode="lin" valueType="num">
                                      <p:cBhvr>
                                        <p:cTn id="90" dur="1000" fill="hold"/>
                                        <p:tgtEl>
                                          <p:spTgt spid="1439"/>
                                        </p:tgtEl>
                                        <p:attrNameLst>
                                          <p:attrName>ppt_x</p:attrName>
                                        </p:attrNameLst>
                                      </p:cBhvr>
                                      <p:tavLst>
                                        <p:tav tm="0">
                                          <p:val>
                                            <p:strVal val="0-#ppt_w/2"/>
                                          </p:val>
                                        </p:tav>
                                        <p:tav tm="100000">
                                          <p:val>
                                            <p:strVal val="#ppt_x"/>
                                          </p:val>
                                        </p:tav>
                                      </p:tavLst>
                                    </p:anim>
                                    <p:anim calcmode="lin" valueType="num">
                                      <p:cBhvr>
                                        <p:cTn id="91" dur="1000" fill="hold"/>
                                        <p:tgtEl>
                                          <p:spTgt spid="1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1" grpId="10" animBg="1" advAuto="0"/>
      <p:bldP spid="1392" grpId="17" animBg="1" advAuto="0"/>
      <p:bldP spid="1393" grpId="2" animBg="1" advAuto="0"/>
      <p:bldP spid="1397" grpId="16" animBg="1" advAuto="0"/>
      <p:bldP spid="1401" grpId="5" animBg="1" advAuto="0"/>
      <p:bldP spid="1405" grpId="4" animBg="1" advAuto="0"/>
      <p:bldP spid="1409" grpId="6" animBg="1" advAuto="0"/>
      <p:bldP spid="1413" grpId="8" animBg="1" advAuto="0"/>
      <p:bldP spid="1417" grpId="9" animBg="1" advAuto="0"/>
      <p:bldP spid="1421" grpId="7" animBg="1" advAuto="0"/>
      <p:bldP spid="1425" grpId="15" animBg="1" advAuto="0"/>
      <p:bldP spid="1433" grpId="3" animBg="1" advAuto="0"/>
      <p:bldP spid="1436" grpId="1" animBg="1" advAuto="0"/>
      <p:bldP spid="1437" grpId="14" animBg="1" advAuto="0"/>
      <p:bldP spid="1438" grpId="13" animBg="1" advAuto="0"/>
      <p:bldP spid="1439" grpId="18" animBg="1" advAuto="0"/>
      <p:bldP spid="1440" grpId="12" animBg="1" advAuto="0"/>
      <p:bldP spid="1443" grpId="1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447" name="1. Description of the equatorial and low-latitude zonal jet system   a. Observations of extra-equatorial jets.  b. Observations of equatorial jets  c. Difficulties in reproducing them in numerical models    What are the mechanisms involved in the formati"/>
              <p:cNvSpPr txBox="1"/>
              <p:nvPr/>
            </p:nvSpPr>
            <p:spPr>
              <a:xfrm>
                <a:off x="1664608" y="1650805"/>
                <a:ext cx="9675584" cy="64519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r>
                  <a:rPr sz="2000" b="1"/>
                  <a:t>1. Description of the equatorial and low-latitude zonal jet system</a:t>
                </a:r>
                <a:br>
                  <a:rPr sz="2000" b="1"/>
                </a:br>
                <a:br/>
                <a:br/>
                <a:r>
                  <a:t>a. Observations of extra-equatorial jets.</a:t>
                </a:r>
                <a:br/>
                <a:br/>
                <a:r>
                  <a:t>b. Observations of equatorial jets</a:t>
                </a:r>
                <a:br/>
                <a:br/>
                <a:r>
                  <a:t>c. Difficulties in reproducing them in numerical models</a:t>
                </a:r>
                <a:br/>
                <a:br/>
                <a14:m>
                  <m:oMath xmlns:m="http://schemas.openxmlformats.org/officeDocument/2006/math">
                    <m:r>
                      <a:rPr sz="1900" i="1">
                        <a:solidFill>
                          <a:srgbClr val="000000"/>
                        </a:solidFill>
                        <a:latin typeface="Cambria Math" panose="02040503050406030204" pitchFamily="18" charset="0"/>
                      </a:rPr>
                      <m:t>⇒</m:t>
                    </m:r>
                  </m:oMath>
                </a14:m>
                <a:r>
                  <a:rPr i="1"/>
                  <a:t> What are the mechanisms involved in the formation and maintenance of this complex zonal jet system?</a:t>
                </a:r>
                <a:br/>
                <a:endParaRPr/>
              </a:p>
              <a:p>
                <a:r>
                  <a:rPr sz="2000" b="1"/>
                  <a:t>2. Different theories for the formation/maintenance of jets</a:t>
                </a:r>
                <a:br>
                  <a:rPr sz="2000" b="1"/>
                </a:br>
                <a:br/>
                <a:br/>
                <a:r>
                  <a:t>a. 2D turbulence, inverse cascade and Rhines scale / no evidence of the energy source at depth</a:t>
                </a:r>
                <a:br/>
                <a:br/>
                <a14:m>
                  <m:oMath xmlns:m="http://schemas.openxmlformats.org/officeDocument/2006/math">
                    <m:r>
                      <a:rPr sz="1900" i="1">
                        <a:solidFill>
                          <a:srgbClr val="000000"/>
                        </a:solidFill>
                        <a:latin typeface="Cambria Math" panose="02040503050406030204" pitchFamily="18" charset="0"/>
                      </a:rPr>
                      <m:t>⇒</m:t>
                    </m:r>
                  </m:oMath>
                </a14:m>
                <a:r>
                  <a:t> </a:t>
                </a:r>
                <a:r>
                  <a:rPr i="1"/>
                  <a:t>What dynamics are present at depth?</a:t>
                </a:r>
                <a:br/>
                <a:br/>
                <a:r>
                  <a:t>b. Observation of variability at depth: Deep Equatorial Intra-seasonal Variability (DEIV)</a:t>
                </a:r>
                <a:br/>
                <a:br/>
                <a:r>
                  <a:t>c. Decay instability of waves present in the DEIV due to non-linear triadic interaction</a:t>
                </a:r>
                <a:br/>
                <a:br/>
                <a:r>
                  <a:t>d. Non-linear interactions, at the beginning of a cascade of mechanisms ultimately forming zonal jets.</a:t>
                </a:r>
                <a:br/>
                <a:endParaRPr/>
              </a:p>
              <a:p>
                <a:pPr>
                  <a:defRPr sz="2000" b="1"/>
                </a:pPr>
                <a:r>
                  <a:t>3. Perspectives &amp; conclusion</a:t>
                </a:r>
              </a:p>
            </p:txBody>
          </p:sp>
        </mc:Choice>
        <mc:Fallback>
          <p:sp>
            <p:nvSpPr>
              <p:cNvPr id="1447" name="1. Description of the equatorial and low-latitude zonal jet system   a. Observations of extra-equatorial jets.  b. Observations of equatorial jets  c. Difficulties in reproducing them in numerical models    What are the mechanisms involved in the formati"/>
              <p:cNvSpPr txBox="1">
                <a:spLocks noRot="1" noChangeAspect="1" noMove="1" noResize="1" noEditPoints="1" noAdjustHandles="1" noChangeArrowheads="1" noChangeShapeType="1" noTextEdit="1"/>
              </p:cNvSpPr>
              <p:nvPr/>
            </p:nvSpPr>
            <p:spPr>
              <a:xfrm>
                <a:off x="1664608" y="1650805"/>
                <a:ext cx="9675584" cy="6451990"/>
              </a:xfrm>
              <a:prstGeom prst="rect">
                <a:avLst/>
              </a:prstGeom>
              <a:blipFill>
                <a:blip r:embed="rId2"/>
                <a:stretch>
                  <a:fillRect l="-1181" t="-2559" r="-525" b="-295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448" name="Summary"/>
          <p:cNvSpPr txBox="1"/>
          <p:nvPr/>
        </p:nvSpPr>
        <p:spPr>
          <a:xfrm>
            <a:off x="-6315" y="275844"/>
            <a:ext cx="13017430"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Summary</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Perspectives"/>
          <p:cNvSpPr txBox="1"/>
          <p:nvPr/>
        </p:nvSpPr>
        <p:spPr>
          <a:xfrm>
            <a:off x="-10191" y="181377"/>
            <a:ext cx="13025182"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Perspectives</a:t>
            </a:r>
          </a:p>
        </p:txBody>
      </p:sp>
      <p:pic>
        <p:nvPicPr>
          <p:cNvPr id="1451" name="Capture d’écran 2025-10-15 à 17.21.20.png" descr="Capture d’écran 2025-10-15 à 17.21.20.png"/>
          <p:cNvPicPr>
            <a:picLocks noChangeAspect="1"/>
          </p:cNvPicPr>
          <p:nvPr/>
        </p:nvPicPr>
        <p:blipFill>
          <a:blip r:embed="rId3"/>
          <a:stretch>
            <a:fillRect/>
          </a:stretch>
        </p:blipFill>
        <p:spPr>
          <a:xfrm>
            <a:off x="-47419" y="2757376"/>
            <a:ext cx="12825367" cy="3548592"/>
          </a:xfrm>
          <a:prstGeom prst="rect">
            <a:avLst/>
          </a:prstGeom>
          <a:ln w="12700">
            <a:miter lim="400000"/>
          </a:ln>
        </p:spPr>
      </p:pic>
      <p:sp>
        <p:nvSpPr>
          <p:cNvPr id="1452" name="Evolution of the energy spectrum in wavenumber space for simulation at times."/>
          <p:cNvSpPr txBox="1"/>
          <p:nvPr/>
        </p:nvSpPr>
        <p:spPr>
          <a:xfrm>
            <a:off x="2902646" y="6417538"/>
            <a:ext cx="7726503" cy="349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700"/>
            </a:lvl1pPr>
          </a:lstStyle>
          <a:p>
            <a:r>
              <a:t>Evolution of the energy spectrum in wavenumber space for simulation at times.</a:t>
            </a:r>
          </a:p>
        </p:txBody>
      </p:sp>
      <p:sp>
        <p:nvSpPr>
          <p:cNvPr id="1453" name="(Delpech et al. 2020)"/>
          <p:cNvSpPr txBox="1"/>
          <p:nvPr/>
        </p:nvSpPr>
        <p:spPr>
          <a:xfrm>
            <a:off x="10706644" y="809074"/>
            <a:ext cx="2026616"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(Delpech et al. 2020) </a:t>
            </a:r>
          </a:p>
        </p:txBody>
      </p:sp>
      <p:sp>
        <p:nvSpPr>
          <p:cNvPr id="1454" name="(a) t = 120 days"/>
          <p:cNvSpPr txBox="1"/>
          <p:nvPr/>
        </p:nvSpPr>
        <p:spPr>
          <a:xfrm>
            <a:off x="1326641" y="2669844"/>
            <a:ext cx="1512317"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 t = 120 days</a:t>
            </a:r>
          </a:p>
        </p:txBody>
      </p:sp>
      <p:sp>
        <p:nvSpPr>
          <p:cNvPr id="1455" name="(b) t = 1000 days"/>
          <p:cNvSpPr txBox="1"/>
          <p:nvPr/>
        </p:nvSpPr>
        <p:spPr>
          <a:xfrm>
            <a:off x="5684062" y="2669844"/>
            <a:ext cx="1636676"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 t = 1000 days</a:t>
            </a:r>
          </a:p>
        </p:txBody>
      </p:sp>
      <p:sp>
        <p:nvSpPr>
          <p:cNvPr id="1456" name="(c) t = 1200 days"/>
          <p:cNvSpPr txBox="1"/>
          <p:nvPr/>
        </p:nvSpPr>
        <p:spPr>
          <a:xfrm>
            <a:off x="9829952" y="2669844"/>
            <a:ext cx="1625296"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 t = 1200 days</a:t>
            </a:r>
          </a:p>
        </p:txBody>
      </p:sp>
      <mc:AlternateContent xmlns:mc="http://schemas.openxmlformats.org/markup-compatibility/2006">
        <mc:Choice xmlns:a14="http://schemas.microsoft.com/office/drawing/2010/main" Requires="a14">
          <p:sp>
            <p:nvSpPr>
              <p:cNvPr id="1457" name="(x10 m )"/>
              <p:cNvSpPr txBox="1"/>
              <p:nvPr/>
            </p:nvSpPr>
            <p:spPr>
              <a:xfrm rot="16200000">
                <a:off x="-485054" y="4011892"/>
                <a:ext cx="1328605" cy="4359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𝑦</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457" name="(x10 m )"/>
              <p:cNvSpPr txBox="1">
                <a:spLocks noRot="1" noChangeAspect="1" noMove="1" noResize="1" noEditPoints="1" noAdjustHandles="1" noChangeArrowheads="1" noChangeShapeType="1" noTextEdit="1"/>
              </p:cNvSpPr>
              <p:nvPr/>
            </p:nvSpPr>
            <p:spPr>
              <a:xfrm rot="16200000">
                <a:off x="-485054" y="4011892"/>
                <a:ext cx="1328605" cy="435972"/>
              </a:xfrm>
              <a:prstGeom prst="rect">
                <a:avLst/>
              </a:prstGeom>
              <a:blipFill>
                <a:blip r:embed="rId4"/>
                <a:stretch>
                  <a:fillRect l="-2857" t="-47170" r="-8571" b="-283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58" name="(x10 m )"/>
              <p:cNvSpPr txBox="1"/>
              <p:nvPr/>
            </p:nvSpPr>
            <p:spPr>
              <a:xfrm rot="16200000">
                <a:off x="3693246" y="4011892"/>
                <a:ext cx="1328604" cy="4359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𝑦</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458" name="(x10 m )"/>
              <p:cNvSpPr txBox="1">
                <a:spLocks noRot="1" noChangeAspect="1" noMove="1" noResize="1" noEditPoints="1" noAdjustHandles="1" noChangeArrowheads="1" noChangeShapeType="1" noTextEdit="1"/>
              </p:cNvSpPr>
              <p:nvPr/>
            </p:nvSpPr>
            <p:spPr>
              <a:xfrm rot="16200000">
                <a:off x="3693246" y="4011892"/>
                <a:ext cx="1328604" cy="435972"/>
              </a:xfrm>
              <a:prstGeom prst="rect">
                <a:avLst/>
              </a:prstGeom>
              <a:blipFill>
                <a:blip r:embed="rId5"/>
                <a:stretch>
                  <a:fillRect t="-47170" r="-5556" b="-283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59" name="(x10 m )"/>
              <p:cNvSpPr txBox="1"/>
              <p:nvPr/>
            </p:nvSpPr>
            <p:spPr>
              <a:xfrm rot="16200000">
                <a:off x="7998547" y="4011892"/>
                <a:ext cx="1328604" cy="435972"/>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𝑦</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459" name="(x10 m )"/>
              <p:cNvSpPr txBox="1">
                <a:spLocks noRot="1" noChangeAspect="1" noMove="1" noResize="1" noEditPoints="1" noAdjustHandles="1" noChangeArrowheads="1" noChangeShapeType="1" noTextEdit="1"/>
              </p:cNvSpPr>
              <p:nvPr/>
            </p:nvSpPr>
            <p:spPr>
              <a:xfrm rot="16200000">
                <a:off x="7998547" y="4011892"/>
                <a:ext cx="1328604" cy="435972"/>
              </a:xfrm>
              <a:prstGeom prst="rect">
                <a:avLst/>
              </a:prstGeom>
              <a:blipFill>
                <a:blip r:embed="rId6"/>
                <a:stretch>
                  <a:fillRect t="-47170" r="-5556" b="-283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60" name="(x10 m )"/>
              <p:cNvSpPr txBox="1"/>
              <p:nvPr/>
            </p:nvSpPr>
            <p:spPr>
              <a:xfrm>
                <a:off x="1418498" y="5921183"/>
                <a:ext cx="1318259" cy="401989"/>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460" name="(x10 m )"/>
              <p:cNvSpPr txBox="1">
                <a:spLocks noRot="1" noChangeAspect="1" noMove="1" noResize="1" noEditPoints="1" noAdjustHandles="1" noChangeArrowheads="1" noChangeShapeType="1" noTextEdit="1"/>
              </p:cNvSpPr>
              <p:nvPr/>
            </p:nvSpPr>
            <p:spPr>
              <a:xfrm>
                <a:off x="1418498" y="5921183"/>
                <a:ext cx="1318259" cy="401989"/>
              </a:xfrm>
              <a:prstGeom prst="rect">
                <a:avLst/>
              </a:prstGeom>
              <a:blipFill>
                <a:blip r:embed="rId7"/>
                <a:stretch>
                  <a:fillRect l="-2857" r="-47619" b="-2187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61" name="(x10 m )"/>
              <p:cNvSpPr txBox="1"/>
              <p:nvPr/>
            </p:nvSpPr>
            <p:spPr>
              <a:xfrm>
                <a:off x="5706135" y="5921183"/>
                <a:ext cx="1318259" cy="401989"/>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461" name="(x10 m )"/>
              <p:cNvSpPr txBox="1">
                <a:spLocks noRot="1" noChangeAspect="1" noMove="1" noResize="1" noEditPoints="1" noAdjustHandles="1" noChangeArrowheads="1" noChangeShapeType="1" noTextEdit="1"/>
              </p:cNvSpPr>
              <p:nvPr/>
            </p:nvSpPr>
            <p:spPr>
              <a:xfrm>
                <a:off x="5706135" y="5921183"/>
                <a:ext cx="1318259" cy="401989"/>
              </a:xfrm>
              <a:prstGeom prst="rect">
                <a:avLst/>
              </a:prstGeom>
              <a:blipFill>
                <a:blip r:embed="rId8"/>
                <a:stretch>
                  <a:fillRect l="-2885" r="-49038" b="-2187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62" name="(x10 m )"/>
              <p:cNvSpPr txBox="1"/>
              <p:nvPr/>
            </p:nvSpPr>
            <p:spPr>
              <a:xfrm>
                <a:off x="9983471" y="5921183"/>
                <a:ext cx="1318259" cy="401989"/>
              </a:xfrm>
              <a:prstGeom prst="rect">
                <a:avLst/>
              </a:prstGeom>
              <a:solidFill>
                <a:srgbClr val="FFFFFF"/>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14:m>
                  <m:oMath xmlns:m="http://schemas.openxmlformats.org/officeDocument/2006/math">
                    <m:sSub>
                      <m:sSubPr>
                        <m:ctrlPr>
                          <a:rPr sz="1900">
                            <a:solidFill>
                              <a:srgbClr val="000000"/>
                            </a:solidFill>
                            <a:latin typeface="Cambria Math" panose="02040503050406030204" pitchFamily="18" charset="0"/>
                          </a:rPr>
                        </m:ctrlPr>
                      </m:sSubPr>
                      <m:e>
                        <m:r>
                          <a:rPr sz="1900" i="1">
                            <a:solidFill>
                              <a:srgbClr val="000000"/>
                            </a:solidFill>
                            <a:latin typeface="Cambria Math" panose="02040503050406030204" pitchFamily="18" charset="0"/>
                          </a:rPr>
                          <m:t>𝑘</m:t>
                        </m:r>
                      </m:e>
                      <m:sub>
                        <m:r>
                          <a:rPr sz="1900" i="1">
                            <a:solidFill>
                              <a:srgbClr val="000000"/>
                            </a:solidFill>
                            <a:latin typeface="Cambria Math" panose="02040503050406030204" pitchFamily="18" charset="0"/>
                          </a:rPr>
                          <m:t>𝑥</m:t>
                        </m:r>
                      </m:sub>
                    </m:sSub>
                  </m:oMath>
                </a14:m>
                <a:r>
                  <a:t>(x10</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−5</m:t>
                        </m:r>
                      </m:sup>
                    </m:sSup>
                  </m:oMath>
                </a14:m>
                <a:r>
                  <a:t>m</a:t>
                </a:r>
                <a14:m>
                  <m:oMath xmlns:m="http://schemas.openxmlformats.org/officeDocument/2006/math">
                    <m:sSup>
                      <m:sSupPr>
                        <m:ctrlPr>
                          <a:rPr sz="1900">
                            <a:solidFill>
                              <a:srgbClr val="000000"/>
                            </a:solidFill>
                            <a:latin typeface="Cambria Math" panose="02040503050406030204" pitchFamily="18" charset="0"/>
                          </a:rPr>
                        </m:ctrlPr>
                      </m:sSupPr>
                      <m:e/>
                      <m:sup>
                        <m:r>
                          <a:rPr sz="1900" i="1">
                            <a:solidFill>
                              <a:srgbClr val="000000"/>
                            </a:solidFill>
                            <a:latin typeface="Cambria Math" panose="02040503050406030204" pitchFamily="18" charset="0"/>
                          </a:rPr>
                          <m:t>−1</m:t>
                        </m:r>
                      </m:sup>
                    </m:sSup>
                  </m:oMath>
                </a14:m>
                <a:r>
                  <a:t>)</a:t>
                </a:r>
              </a:p>
            </p:txBody>
          </p:sp>
        </mc:Choice>
        <mc:Fallback>
          <p:sp>
            <p:nvSpPr>
              <p:cNvPr id="1462" name="(x10 m )"/>
              <p:cNvSpPr txBox="1">
                <a:spLocks noRot="1" noChangeAspect="1" noMove="1" noResize="1" noEditPoints="1" noAdjustHandles="1" noChangeArrowheads="1" noChangeShapeType="1" noTextEdit="1"/>
              </p:cNvSpPr>
              <p:nvPr/>
            </p:nvSpPr>
            <p:spPr>
              <a:xfrm>
                <a:off x="9983471" y="5921183"/>
                <a:ext cx="1318259" cy="401989"/>
              </a:xfrm>
              <a:prstGeom prst="rect">
                <a:avLst/>
              </a:prstGeom>
              <a:blipFill>
                <a:blip r:embed="rId9"/>
                <a:stretch>
                  <a:fillRect l="-2885" r="-49038" b="-2187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463" name="Ligne"/>
          <p:cNvSpPr/>
          <p:nvPr/>
        </p:nvSpPr>
        <p:spPr>
          <a:xfrm>
            <a:off x="2713526" y="2462173"/>
            <a:ext cx="7303478" cy="1"/>
          </a:xfrm>
          <a:prstGeom prst="line">
            <a:avLst/>
          </a:prstGeom>
          <a:ln w="25400">
            <a:solidFill>
              <a:srgbClr val="000000"/>
            </a:solidFill>
            <a:miter lim="400000"/>
            <a:tailEnd type="triangle"/>
          </a:ln>
        </p:spPr>
        <p:txBody>
          <a:bodyPr lIns="50800" tIns="50800" rIns="50800" bIns="50800" anchor="ctr"/>
          <a:lstStyle/>
          <a:p>
            <a:endParaRPr/>
          </a:p>
        </p:txBody>
      </p:sp>
      <p:sp>
        <p:nvSpPr>
          <p:cNvPr id="1464" name="Time"/>
          <p:cNvSpPr txBox="1"/>
          <p:nvPr/>
        </p:nvSpPr>
        <p:spPr>
          <a:xfrm>
            <a:off x="6058255" y="2071673"/>
            <a:ext cx="614020"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
            </a:lvl1pPr>
          </a:lstStyle>
          <a:p>
            <a:r>
              <a:t>Time</a:t>
            </a:r>
          </a:p>
        </p:txBody>
      </p:sp>
      <p:sp>
        <p:nvSpPr>
          <p:cNvPr id="1465" name="The initial destabilisation gives rise to multiple waves that evolve within the system and finally cascade into zonal dynamics.…"/>
          <p:cNvSpPr txBox="1"/>
          <p:nvPr/>
        </p:nvSpPr>
        <p:spPr>
          <a:xfrm>
            <a:off x="153720" y="7314207"/>
            <a:ext cx="12697360" cy="103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The initial destabilisation gives rise to multiple waves that evolve within the system and finally cascade into zonal dynamics.</a:t>
            </a:r>
          </a:p>
          <a:p>
            <a:pPr>
              <a:defRPr sz="1800"/>
            </a:pPr>
            <a:r>
              <a:t>= single wave instability and full turbulence evolution are not contradictory</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grpSp>
        <p:nvGrpSpPr>
          <p:cNvPr id="1484" name="Grouper"/>
          <p:cNvGrpSpPr/>
          <p:nvPr/>
        </p:nvGrpSpPr>
        <p:grpSpPr>
          <a:xfrm>
            <a:off x="219435" y="796203"/>
            <a:ext cx="12565930" cy="2271692"/>
            <a:chOff x="0" y="0"/>
            <a:chExt cx="12565928" cy="2271690"/>
          </a:xfrm>
        </p:grpSpPr>
        <p:pic>
          <p:nvPicPr>
            <p:cNvPr id="1470"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471"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472"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73"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474"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475"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76"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77"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478"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479"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480"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481"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482"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483"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487"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88"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89"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grpSp>
        <p:nvGrpSpPr>
          <p:cNvPr id="1504" name="Grouper"/>
          <p:cNvGrpSpPr/>
          <p:nvPr/>
        </p:nvGrpSpPr>
        <p:grpSpPr>
          <a:xfrm>
            <a:off x="219435" y="796203"/>
            <a:ext cx="12565930" cy="2271692"/>
            <a:chOff x="0" y="0"/>
            <a:chExt cx="12565928" cy="2271690"/>
          </a:xfrm>
        </p:grpSpPr>
        <p:pic>
          <p:nvPicPr>
            <p:cNvPr id="1490"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491"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492"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93"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494"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495"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96"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497"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498"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499"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500"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501"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502"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503"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507" name="Observed intra-seasonal waves - equatorial waves - off-equatorial short RW"/>
          <p:cNvSpPr txBox="1"/>
          <p:nvPr/>
        </p:nvSpPr>
        <p:spPr>
          <a:xfrm>
            <a:off x="2737381" y="3243274"/>
            <a:ext cx="3365603"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Observed intra-seasonal waves</a:t>
            </a:r>
            <a:br/>
            <a:r>
              <a:t>- equatorial waves</a:t>
            </a:r>
            <a:br/>
            <a:r>
              <a:t>- off-equatorial short RW</a:t>
            </a:r>
          </a:p>
        </p:txBody>
      </p:sp>
      <p:sp>
        <p:nvSpPr>
          <p:cNvPr id="1508"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09"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0"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grpSp>
        <p:nvGrpSpPr>
          <p:cNvPr id="1525" name="Grouper"/>
          <p:cNvGrpSpPr/>
          <p:nvPr/>
        </p:nvGrpSpPr>
        <p:grpSpPr>
          <a:xfrm>
            <a:off x="219435" y="796203"/>
            <a:ext cx="12565930" cy="2271692"/>
            <a:chOff x="0" y="0"/>
            <a:chExt cx="12565928" cy="2271690"/>
          </a:xfrm>
        </p:grpSpPr>
        <p:pic>
          <p:nvPicPr>
            <p:cNvPr id="1511"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512"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513"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4"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515"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516"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7"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18"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519"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520"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521"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522"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523"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524"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Capture d’écran 2025-09-09 à 14.05.46.png" descr="Capture d’écran 2025-09-09 à 14.05.46.png"/>
          <p:cNvPicPr>
            <a:picLocks/>
          </p:cNvPicPr>
          <p:nvPr/>
        </p:nvPicPr>
        <p:blipFill>
          <a:blip r:embed="rId2"/>
          <a:stretch>
            <a:fillRect/>
          </a:stretch>
        </p:blipFill>
        <p:spPr>
          <a:xfrm>
            <a:off x="9216283" y="2648541"/>
            <a:ext cx="3642653" cy="6449415"/>
          </a:xfrm>
          <a:prstGeom prst="rect">
            <a:avLst/>
          </a:prstGeom>
          <a:ln w="12700">
            <a:miter lim="400000"/>
          </a:ln>
        </p:spPr>
      </p:pic>
      <p:grpSp>
        <p:nvGrpSpPr>
          <p:cNvPr id="239" name="Grouper"/>
          <p:cNvGrpSpPr/>
          <p:nvPr/>
        </p:nvGrpSpPr>
        <p:grpSpPr>
          <a:xfrm>
            <a:off x="868700" y="1331943"/>
            <a:ext cx="5097889" cy="4051147"/>
            <a:chOff x="0" y="0"/>
            <a:chExt cx="5097888" cy="4051146"/>
          </a:xfrm>
        </p:grpSpPr>
        <p:pic>
          <p:nvPicPr>
            <p:cNvPr id="236" name="Capture d’écran 2025-09-09 à 11.36.57.png" descr="Capture d’écran 2025-09-09 à 11.36.57.png"/>
            <p:cNvPicPr>
              <a:picLocks/>
            </p:cNvPicPr>
            <p:nvPr/>
          </p:nvPicPr>
          <p:blipFill>
            <a:blip r:embed="rId3"/>
            <a:stretch>
              <a:fillRect/>
            </a:stretch>
          </p:blipFill>
          <p:spPr>
            <a:xfrm>
              <a:off x="0" y="0"/>
              <a:ext cx="5097889" cy="4051147"/>
            </a:xfrm>
            <a:prstGeom prst="rect">
              <a:avLst/>
            </a:prstGeom>
            <a:ln w="12700" cap="flat">
              <a:noFill/>
              <a:miter lim="400000"/>
            </a:ln>
            <a:effectLst/>
          </p:spPr>
        </p:pic>
        <p:sp>
          <p:nvSpPr>
            <p:cNvPr id="237" name="u, 1000m"/>
            <p:cNvSpPr txBox="1"/>
            <p:nvPr/>
          </p:nvSpPr>
          <p:spPr>
            <a:xfrm>
              <a:off x="960376" y="2653951"/>
              <a:ext cx="965506" cy="3245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1000m</a:t>
              </a:r>
            </a:p>
          </p:txBody>
        </p:sp>
        <p:sp>
          <p:nvSpPr>
            <p:cNvPr id="238" name="cm/s"/>
            <p:cNvSpPr txBox="1"/>
            <p:nvPr/>
          </p:nvSpPr>
          <p:spPr>
            <a:xfrm>
              <a:off x="2305231" y="3419781"/>
              <a:ext cx="566014"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cm/s</a:t>
              </a:r>
            </a:p>
          </p:txBody>
        </p:sp>
      </p:grpSp>
      <p:grpSp>
        <p:nvGrpSpPr>
          <p:cNvPr id="243" name="Grouper"/>
          <p:cNvGrpSpPr/>
          <p:nvPr/>
        </p:nvGrpSpPr>
        <p:grpSpPr>
          <a:xfrm>
            <a:off x="401137" y="5655285"/>
            <a:ext cx="8390840" cy="4102960"/>
            <a:chOff x="0" y="0"/>
            <a:chExt cx="8390838" cy="4102959"/>
          </a:xfrm>
        </p:grpSpPr>
        <p:pic>
          <p:nvPicPr>
            <p:cNvPr id="240" name="Capture d’écran 2025-09-09 à 11.38.20.png" descr="Capture d’écran 2025-09-09 à 11.38.20.png"/>
            <p:cNvPicPr>
              <a:picLocks/>
            </p:cNvPicPr>
            <p:nvPr/>
          </p:nvPicPr>
          <p:blipFill>
            <a:blip r:embed="rId4"/>
            <a:stretch>
              <a:fillRect/>
            </a:stretch>
          </p:blipFill>
          <p:spPr>
            <a:xfrm>
              <a:off x="0" y="0"/>
              <a:ext cx="8390839" cy="4102960"/>
            </a:xfrm>
            <a:prstGeom prst="rect">
              <a:avLst/>
            </a:prstGeom>
            <a:ln w="12700" cap="flat">
              <a:noFill/>
              <a:miter lim="400000"/>
            </a:ln>
            <a:effectLst/>
          </p:spPr>
        </p:pic>
        <p:sp>
          <p:nvSpPr>
            <p:cNvPr id="241" name="u, 1000m"/>
            <p:cNvSpPr txBox="1"/>
            <p:nvPr/>
          </p:nvSpPr>
          <p:spPr>
            <a:xfrm>
              <a:off x="964747" y="2701619"/>
              <a:ext cx="965506" cy="3245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1000m</a:t>
              </a:r>
            </a:p>
          </p:txBody>
        </p:sp>
        <p:sp>
          <p:nvSpPr>
            <p:cNvPr id="242" name="cm/s"/>
            <p:cNvSpPr txBox="1"/>
            <p:nvPr/>
          </p:nvSpPr>
          <p:spPr>
            <a:xfrm>
              <a:off x="4047635" y="3438220"/>
              <a:ext cx="566015" cy="32451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cm/s</a:t>
              </a:r>
            </a:p>
          </p:txBody>
        </p:sp>
      </p:grpSp>
      <p:sp>
        <p:nvSpPr>
          <p:cNvPr id="244" name="Atlantic Ocean"/>
          <p:cNvSpPr txBox="1"/>
          <p:nvPr/>
        </p:nvSpPr>
        <p:spPr>
          <a:xfrm>
            <a:off x="355848" y="977037"/>
            <a:ext cx="1565555" cy="362406"/>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
        <p:nvSpPr>
          <p:cNvPr id="245" name="Pacific Ocean"/>
          <p:cNvSpPr txBox="1"/>
          <p:nvPr/>
        </p:nvSpPr>
        <p:spPr>
          <a:xfrm>
            <a:off x="542035" y="5337517"/>
            <a:ext cx="1486714" cy="362407"/>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p:sp>
        <p:nvSpPr>
          <p:cNvPr id="246" name="Ollitrault et al. 2006, 2014"/>
          <p:cNvSpPr txBox="1"/>
          <p:nvPr/>
        </p:nvSpPr>
        <p:spPr>
          <a:xfrm>
            <a:off x="5287619" y="4714544"/>
            <a:ext cx="2429562"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Ollitrault et al. 2006, 2014</a:t>
            </a:r>
          </a:p>
        </p:txBody>
      </p:sp>
      <p:sp>
        <p:nvSpPr>
          <p:cNvPr id="247" name="Cravatte et al. 2012, Ollitrault et al. 2014"/>
          <p:cNvSpPr txBox="1"/>
          <p:nvPr/>
        </p:nvSpPr>
        <p:spPr>
          <a:xfrm>
            <a:off x="6737212" y="9208356"/>
            <a:ext cx="3739389"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Cravatte et al. 2012, Ollitrault et al. 2014</a:t>
            </a:r>
          </a:p>
        </p:txBody>
      </p:sp>
      <p:pic>
        <p:nvPicPr>
          <p:cNvPr id="248" name="Image" descr="Image"/>
          <p:cNvPicPr>
            <a:picLocks noChangeAspect="1"/>
          </p:cNvPicPr>
          <p:nvPr/>
        </p:nvPicPr>
        <p:blipFill>
          <a:blip r:embed="rId5"/>
          <a:stretch>
            <a:fillRect/>
          </a:stretch>
        </p:blipFill>
        <p:spPr>
          <a:xfrm>
            <a:off x="6009716" y="705732"/>
            <a:ext cx="3115072" cy="2384977"/>
          </a:xfrm>
          <a:prstGeom prst="rect">
            <a:avLst/>
          </a:prstGeom>
          <a:ln w="12700">
            <a:miter lim="400000"/>
          </a:ln>
        </p:spPr>
      </p:pic>
      <p:sp>
        <p:nvSpPr>
          <p:cNvPr id="249" name="Global observation of the  deep mean currents at 1000m,  by Argo float drifts since 2000"/>
          <p:cNvSpPr txBox="1"/>
          <p:nvPr/>
        </p:nvSpPr>
        <p:spPr>
          <a:xfrm>
            <a:off x="9167914" y="718840"/>
            <a:ext cx="3739389" cy="87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800"/>
            </a:pPr>
            <a:r>
              <a:t>Global observation of the </a:t>
            </a:r>
            <a:br/>
            <a:r>
              <a:t>deep mean currents at 1000m, </a:t>
            </a:r>
            <a:br/>
            <a:r>
              <a:t>by Argo float drifts since 2000</a:t>
            </a:r>
          </a:p>
        </p:txBody>
      </p:sp>
      <p:sp>
        <p:nvSpPr>
          <p:cNvPr id="250" name="Mean zonal u,  averaged over the width of  the Pacific, Atlantic and Indian Ocean"/>
          <p:cNvSpPr txBox="1"/>
          <p:nvPr/>
        </p:nvSpPr>
        <p:spPr>
          <a:xfrm>
            <a:off x="9429738" y="2039355"/>
            <a:ext cx="3520543" cy="73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r>
              <a:t>Mean zonal u, </a:t>
            </a:r>
            <a:br/>
            <a:r>
              <a:t>averaged over the width of </a:t>
            </a:r>
            <a:br/>
            <a:r>
              <a:t>the </a:t>
            </a:r>
            <a:r>
              <a:rPr>
                <a:solidFill>
                  <a:schemeClr val="accent1">
                    <a:lumOff val="-13575"/>
                  </a:schemeClr>
                </a:solidFill>
              </a:rPr>
              <a:t>Pacific</a:t>
            </a:r>
            <a:r>
              <a:t>, </a:t>
            </a:r>
            <a:r>
              <a:rPr>
                <a:solidFill>
                  <a:schemeClr val="accent3"/>
                </a:solidFill>
              </a:rPr>
              <a:t>Atlantic</a:t>
            </a:r>
            <a:r>
              <a:t> and </a:t>
            </a:r>
            <a:r>
              <a:rPr>
                <a:solidFill>
                  <a:schemeClr val="accent4">
                    <a:hueOff val="-476017"/>
                    <a:lumOff val="-10042"/>
                  </a:schemeClr>
                </a:solidFill>
              </a:rPr>
              <a:t>Indian</a:t>
            </a:r>
            <a:r>
              <a:t> Ocean</a:t>
            </a:r>
          </a:p>
        </p:txBody>
      </p:sp>
      <p:sp>
        <p:nvSpPr>
          <p:cNvPr id="251" name="Low Latitude Deep Circulation"/>
          <p:cNvSpPr txBox="1">
            <a:spLocks noGrp="1"/>
          </p:cNvSpPr>
          <p:nvPr>
            <p:ph type="title" idx="4294967295"/>
          </p:nvPr>
        </p:nvSpPr>
        <p:spPr>
          <a:xfrm>
            <a:off x="-19179" y="196426"/>
            <a:ext cx="13043158"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Low Latitude Deep Circulation</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528" name="Observed intra-seasonal waves - equatorial waves - off-equatorial short RW"/>
          <p:cNvSpPr txBox="1"/>
          <p:nvPr/>
        </p:nvSpPr>
        <p:spPr>
          <a:xfrm>
            <a:off x="2737381" y="3243274"/>
            <a:ext cx="3365603"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Observed intra-seasonal waves</a:t>
            </a:r>
            <a:br/>
            <a:r>
              <a:t>- equatorial waves</a:t>
            </a:r>
            <a:br/>
            <a:r>
              <a:t>- off-equatorial short RW</a:t>
            </a:r>
          </a:p>
        </p:txBody>
      </p:sp>
      <p:grpSp>
        <p:nvGrpSpPr>
          <p:cNvPr id="1531" name="Grouper"/>
          <p:cNvGrpSpPr/>
          <p:nvPr/>
        </p:nvGrpSpPr>
        <p:grpSpPr>
          <a:xfrm>
            <a:off x="4490807" y="5358098"/>
            <a:ext cx="2424375" cy="1814500"/>
            <a:chOff x="0" y="0"/>
            <a:chExt cx="2424374" cy="1814499"/>
          </a:xfrm>
        </p:grpSpPr>
        <p:sp>
          <p:nvSpPr>
            <p:cNvPr id="1529" name="Flèche"/>
            <p:cNvSpPr/>
            <p:nvPr/>
          </p:nvSpPr>
          <p:spPr>
            <a:xfrm>
              <a:off x="48890" y="0"/>
              <a:ext cx="2375485" cy="855084"/>
            </a:xfrm>
            <a:prstGeom prst="rightArrow">
              <a:avLst>
                <a:gd name="adj1" fmla="val 64515"/>
                <a:gd name="adj2" fmla="val 52482"/>
              </a:avLst>
            </a:prstGeom>
            <a:solidFill>
              <a:srgbClr val="009193"/>
            </a:solidFill>
            <a:ln w="12700" cap="flat">
              <a:noFill/>
              <a:miter lim="400000"/>
            </a:ln>
            <a:effectLst/>
          </p:spPr>
          <p:txBody>
            <a:bodyPr wrap="square" lIns="50800" tIns="50800" rIns="50800" bIns="50800" numCol="1" anchor="ctr">
              <a:noAutofit/>
            </a:bodyPr>
            <a:lstStyle/>
            <a:p>
              <a:pPr algn="ctr">
                <a:defRPr>
                  <a:solidFill>
                    <a:srgbClr val="FFFFFF"/>
                  </a:solidFill>
                </a:defRPr>
              </a:pPr>
              <a:endParaRPr/>
            </a:p>
          </p:txBody>
        </p:sp>
        <p:sp>
          <p:nvSpPr>
            <p:cNvPr id="1530" name="Decay or Modulation instability (3MT/4MT) (Connaughton et al. 2010)"/>
            <p:cNvSpPr/>
            <p:nvPr/>
          </p:nvSpPr>
          <p:spPr>
            <a:xfrm>
              <a:off x="0" y="54449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rPr>
                  <a:solidFill>
                    <a:srgbClr val="FFFFFF"/>
                  </a:solidFill>
                </a:rPr>
                <a:t>Decay or Modulation</a:t>
              </a:r>
              <a:br>
                <a:rPr>
                  <a:solidFill>
                    <a:srgbClr val="FFFFFF"/>
                  </a:solidFill>
                </a:rPr>
              </a:br>
              <a:r>
                <a:rPr>
                  <a:solidFill>
                    <a:srgbClr val="FFFFFF"/>
                  </a:solidFill>
                </a:rPr>
                <a:t>instability (3MT/4MT)</a:t>
              </a:r>
              <a:br/>
              <a:r>
                <a:rPr sz="1600"/>
                <a:t>(</a:t>
              </a:r>
              <a:r>
                <a:rPr sz="1600" i="1"/>
                <a:t>Connaughton et al. 2010)</a:t>
              </a:r>
            </a:p>
          </p:txBody>
        </p:sp>
      </p:grpSp>
      <p:sp>
        <p:nvSpPr>
          <p:cNvPr id="1532" name="Gill 1974"/>
          <p:cNvSpPr txBox="1"/>
          <p:nvPr/>
        </p:nvSpPr>
        <p:spPr>
          <a:xfrm>
            <a:off x="1667837" y="4785938"/>
            <a:ext cx="1012014"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p:sp>
        <p:nvSpPr>
          <p:cNvPr id="1533"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34"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35"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grpSp>
        <p:nvGrpSpPr>
          <p:cNvPr id="1550" name="Grouper"/>
          <p:cNvGrpSpPr/>
          <p:nvPr/>
        </p:nvGrpSpPr>
        <p:grpSpPr>
          <a:xfrm>
            <a:off x="219435" y="796203"/>
            <a:ext cx="12565930" cy="2271692"/>
            <a:chOff x="0" y="0"/>
            <a:chExt cx="12565928" cy="2271690"/>
          </a:xfrm>
        </p:grpSpPr>
        <p:pic>
          <p:nvPicPr>
            <p:cNvPr id="1536"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537"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538"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39"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540"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541"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42"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43"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544"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545"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546"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547"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548"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549"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mc:AlternateContent xmlns:mc="http://schemas.openxmlformats.org/markup-compatibility/2006">
        <mc:Choice xmlns:a14="http://schemas.microsoft.com/office/drawing/2010/main" Requires="a14">
          <p:sp>
            <p:nvSpPr>
              <p:cNvPr id="1551" name="short barotropic  Rossby waves ( )"/>
              <p:cNvSpPr txBox="1"/>
              <p:nvPr/>
            </p:nvSpPr>
            <p:spPr>
              <a:xfrm>
                <a:off x="2866558" y="4487229"/>
                <a:ext cx="1657910" cy="972018"/>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a14:m>
                <a:r>
                  <a:t>)</a:t>
                </a:r>
              </a:p>
            </p:txBody>
          </p:sp>
        </mc:Choice>
        <mc:Fallback>
          <p:sp>
            <p:nvSpPr>
              <p:cNvPr id="1551" name="short barotropic  Rossby waves ( )"/>
              <p:cNvSpPr txBox="1">
                <a:spLocks noRot="1" noChangeAspect="1" noMove="1" noResize="1" noEditPoints="1" noAdjustHandles="1" noChangeArrowheads="1" noChangeShapeType="1" noTextEdit="1"/>
              </p:cNvSpPr>
              <p:nvPr/>
            </p:nvSpPr>
            <p:spPr>
              <a:xfrm>
                <a:off x="2866558" y="4487229"/>
                <a:ext cx="1657910" cy="972018"/>
              </a:xfrm>
              <a:prstGeom prst="rect">
                <a:avLst/>
              </a:prstGeom>
              <a:blipFill>
                <a:blip r:embed="rId3"/>
                <a:stretch>
                  <a:fillRect l="-2239" r="-2239" b="-6173"/>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552" name="long barotropic  Rossby waves"/>
          <p:cNvSpPr txBox="1"/>
          <p:nvPr/>
        </p:nvSpPr>
        <p:spPr>
          <a:xfrm>
            <a:off x="6957979" y="4584459"/>
            <a:ext cx="1586383" cy="635794"/>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Rectangle"/>
          <p:cNvSpPr/>
          <p:nvPr/>
        </p:nvSpPr>
        <p:spPr>
          <a:xfrm>
            <a:off x="9457266" y="5838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55"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556" name="Observed intra-seasonal waves - equatorial waves - off-equatorial short RW"/>
          <p:cNvSpPr txBox="1"/>
          <p:nvPr/>
        </p:nvSpPr>
        <p:spPr>
          <a:xfrm>
            <a:off x="2737381" y="3243274"/>
            <a:ext cx="3365603"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Observed intra-seasonal waves</a:t>
            </a:r>
            <a:br/>
            <a:r>
              <a:t>- equatorial waves</a:t>
            </a:r>
            <a:br/>
            <a:r>
              <a:t>- off-equatorial short RW</a:t>
            </a:r>
          </a:p>
        </p:txBody>
      </p:sp>
      <p:grpSp>
        <p:nvGrpSpPr>
          <p:cNvPr id="1559" name="Grouper"/>
          <p:cNvGrpSpPr/>
          <p:nvPr/>
        </p:nvGrpSpPr>
        <p:grpSpPr>
          <a:xfrm>
            <a:off x="4490807" y="5358098"/>
            <a:ext cx="2424375" cy="1814500"/>
            <a:chOff x="0" y="0"/>
            <a:chExt cx="2424374" cy="1814499"/>
          </a:xfrm>
        </p:grpSpPr>
        <p:sp>
          <p:nvSpPr>
            <p:cNvPr id="1557" name="Flèche"/>
            <p:cNvSpPr/>
            <p:nvPr/>
          </p:nvSpPr>
          <p:spPr>
            <a:xfrm>
              <a:off x="48890" y="0"/>
              <a:ext cx="2375485" cy="855084"/>
            </a:xfrm>
            <a:prstGeom prst="rightArrow">
              <a:avLst>
                <a:gd name="adj1" fmla="val 64515"/>
                <a:gd name="adj2" fmla="val 52482"/>
              </a:avLst>
            </a:prstGeom>
            <a:solidFill>
              <a:srgbClr val="009193"/>
            </a:solidFill>
            <a:ln w="12700" cap="flat">
              <a:noFill/>
              <a:miter lim="400000"/>
            </a:ln>
            <a:effectLst/>
          </p:spPr>
          <p:txBody>
            <a:bodyPr wrap="square" lIns="50800" tIns="50800" rIns="50800" bIns="50800" numCol="1" anchor="ctr">
              <a:noAutofit/>
            </a:bodyPr>
            <a:lstStyle/>
            <a:p>
              <a:pPr algn="ctr">
                <a:defRPr>
                  <a:solidFill>
                    <a:srgbClr val="FFFFFF"/>
                  </a:solidFill>
                </a:defRPr>
              </a:pPr>
              <a:endParaRPr/>
            </a:p>
          </p:txBody>
        </p:sp>
        <p:sp>
          <p:nvSpPr>
            <p:cNvPr id="1558" name="Decay or Modulation instability (3MT/4MT) (Connaughton et al. 2010)"/>
            <p:cNvSpPr/>
            <p:nvPr/>
          </p:nvSpPr>
          <p:spPr>
            <a:xfrm>
              <a:off x="0" y="54449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rPr>
                  <a:solidFill>
                    <a:srgbClr val="FFFFFF"/>
                  </a:solidFill>
                </a:rPr>
                <a:t>Decay or Modulation</a:t>
              </a:r>
              <a:br>
                <a:rPr>
                  <a:solidFill>
                    <a:srgbClr val="FFFFFF"/>
                  </a:solidFill>
                </a:rPr>
              </a:br>
              <a:r>
                <a:rPr>
                  <a:solidFill>
                    <a:srgbClr val="FFFFFF"/>
                  </a:solidFill>
                </a:rPr>
                <a:t>instability (3MT/4MT)</a:t>
              </a:r>
              <a:br/>
              <a:r>
                <a:rPr sz="1600"/>
                <a:t>(</a:t>
              </a:r>
              <a:r>
                <a:rPr sz="1600" i="1"/>
                <a:t>Connaughton et al. 2010)</a:t>
              </a:r>
            </a:p>
          </p:txBody>
        </p:sp>
      </p:grpSp>
      <p:sp>
        <p:nvSpPr>
          <p:cNvPr id="1560" name="Gill 1974"/>
          <p:cNvSpPr txBox="1"/>
          <p:nvPr/>
        </p:nvSpPr>
        <p:spPr>
          <a:xfrm>
            <a:off x="1667837" y="4785938"/>
            <a:ext cx="1012014"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p:sp>
        <p:nvSpPr>
          <p:cNvPr id="1561" name="Hua et al. 2008"/>
          <p:cNvSpPr txBox="1"/>
          <p:nvPr/>
        </p:nvSpPr>
        <p:spPr>
          <a:xfrm>
            <a:off x="1106894" y="5886512"/>
            <a:ext cx="1651865"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Hua et al. 2008</a:t>
            </a:r>
          </a:p>
        </p:txBody>
      </p:sp>
      <p:sp>
        <p:nvSpPr>
          <p:cNvPr id="1562"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63"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64"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grpSp>
        <p:nvGrpSpPr>
          <p:cNvPr id="1579" name="Grouper"/>
          <p:cNvGrpSpPr/>
          <p:nvPr/>
        </p:nvGrpSpPr>
        <p:grpSpPr>
          <a:xfrm>
            <a:off x="219435" y="796203"/>
            <a:ext cx="12565930" cy="2271692"/>
            <a:chOff x="0" y="0"/>
            <a:chExt cx="12565928" cy="2271690"/>
          </a:xfrm>
        </p:grpSpPr>
        <p:pic>
          <p:nvPicPr>
            <p:cNvPr id="1565"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566"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567"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68"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569"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570"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71"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72"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573"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574"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575"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576"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577"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578"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mc:AlternateContent xmlns:mc="http://schemas.openxmlformats.org/markup-compatibility/2006">
        <mc:Choice xmlns:a14="http://schemas.microsoft.com/office/drawing/2010/main" Requires="a14">
          <p:sp>
            <p:nvSpPr>
              <p:cNvPr id="1580" name="short barotropic  Rossby waves ( )"/>
              <p:cNvSpPr txBox="1"/>
              <p:nvPr/>
            </p:nvSpPr>
            <p:spPr>
              <a:xfrm>
                <a:off x="2866558" y="4487229"/>
                <a:ext cx="1657910" cy="972018"/>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a14:m>
                <a:r>
                  <a:t>)</a:t>
                </a:r>
              </a:p>
            </p:txBody>
          </p:sp>
        </mc:Choice>
        <mc:Fallback>
          <p:sp>
            <p:nvSpPr>
              <p:cNvPr id="1580" name="short barotropic  Rossby waves ( )"/>
              <p:cNvSpPr txBox="1">
                <a:spLocks noRot="1" noChangeAspect="1" noMove="1" noResize="1" noEditPoints="1" noAdjustHandles="1" noChangeArrowheads="1" noChangeShapeType="1" noTextEdit="1"/>
              </p:cNvSpPr>
              <p:nvPr/>
            </p:nvSpPr>
            <p:spPr>
              <a:xfrm>
                <a:off x="2866558" y="4487229"/>
                <a:ext cx="1657910" cy="972018"/>
              </a:xfrm>
              <a:prstGeom prst="rect">
                <a:avLst/>
              </a:prstGeom>
              <a:blipFill>
                <a:blip r:embed="rId3"/>
                <a:stretch>
                  <a:fillRect l="-2239" r="-2239" b="-6173"/>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581" name="long barotropic  Rossby waves"/>
          <p:cNvSpPr txBox="1"/>
          <p:nvPr/>
        </p:nvSpPr>
        <p:spPr>
          <a:xfrm>
            <a:off x="6957979" y="4584459"/>
            <a:ext cx="1586383" cy="635794"/>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
        <p:nvSpPr>
          <p:cNvPr id="1582" name="short equatorial Yanai waves"/>
          <p:cNvSpPr txBox="1"/>
          <p:nvPr/>
        </p:nvSpPr>
        <p:spPr>
          <a:xfrm>
            <a:off x="2909941" y="5786301"/>
            <a:ext cx="1571143"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equatorial</a:t>
            </a:r>
            <a:br/>
            <a:r>
              <a:t>Yanai waves</a:t>
            </a:r>
          </a:p>
        </p:txBody>
      </p:sp>
      <p:sp>
        <p:nvSpPr>
          <p:cNvPr id="1583" name="EDJ-like, and first EEJ-like"/>
          <p:cNvSpPr txBox="1"/>
          <p:nvPr/>
        </p:nvSpPr>
        <p:spPr>
          <a:xfrm>
            <a:off x="10112382" y="5874209"/>
            <a:ext cx="2853767" cy="412700"/>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EDJ-like, and first EEJ-like</a:t>
            </a:r>
          </a:p>
        </p:txBody>
      </p:sp>
      <p:sp>
        <p:nvSpPr>
          <p:cNvPr id="1584" name="Rectangle"/>
          <p:cNvSpPr/>
          <p:nvPr/>
        </p:nvSpPr>
        <p:spPr>
          <a:xfrm>
            <a:off x="9431866" y="5330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85" name="- long equatorial Kelvin wave  (high vertical mode) - long equatorial Rossby wave  (low vertical mode,  high meridional mode)"/>
          <p:cNvSpPr txBox="1"/>
          <p:nvPr/>
        </p:nvSpPr>
        <p:spPr>
          <a:xfrm>
            <a:off x="6959876" y="5314789"/>
            <a:ext cx="2959609" cy="1455340"/>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 long equatorial Kelvin wave </a:t>
            </a:r>
            <a:br/>
            <a:r>
              <a:t>(high vertical mode)</a:t>
            </a:r>
            <a:br/>
            <a:r>
              <a:t>- long equatorial Rossby wave </a:t>
            </a:r>
            <a:br/>
            <a:r>
              <a:t>(low vertical mode, </a:t>
            </a:r>
            <a:br/>
            <a:r>
              <a:t>high meridional mode)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Rectangle"/>
          <p:cNvSpPr/>
          <p:nvPr/>
        </p:nvSpPr>
        <p:spPr>
          <a:xfrm>
            <a:off x="9457266" y="5838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88"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589" name="Observed intra-seasonal waves - equatorial waves - off-equatorial short RW"/>
          <p:cNvSpPr txBox="1"/>
          <p:nvPr/>
        </p:nvSpPr>
        <p:spPr>
          <a:xfrm>
            <a:off x="2737381" y="3243274"/>
            <a:ext cx="3365603"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Observed intra-seasonal waves</a:t>
            </a:r>
            <a:br/>
            <a:r>
              <a:t>- equatorial waves</a:t>
            </a:r>
            <a:br/>
            <a:r>
              <a:t>- off-equatorial short RW</a:t>
            </a:r>
          </a:p>
        </p:txBody>
      </p:sp>
      <p:grpSp>
        <p:nvGrpSpPr>
          <p:cNvPr id="1592" name="Grouper"/>
          <p:cNvGrpSpPr/>
          <p:nvPr/>
        </p:nvGrpSpPr>
        <p:grpSpPr>
          <a:xfrm>
            <a:off x="4490807" y="5358098"/>
            <a:ext cx="2424375" cy="1814500"/>
            <a:chOff x="0" y="0"/>
            <a:chExt cx="2424374" cy="1814499"/>
          </a:xfrm>
        </p:grpSpPr>
        <p:sp>
          <p:nvSpPr>
            <p:cNvPr id="1590" name="Flèche"/>
            <p:cNvSpPr/>
            <p:nvPr/>
          </p:nvSpPr>
          <p:spPr>
            <a:xfrm>
              <a:off x="48890" y="0"/>
              <a:ext cx="2375485" cy="855084"/>
            </a:xfrm>
            <a:prstGeom prst="rightArrow">
              <a:avLst>
                <a:gd name="adj1" fmla="val 64515"/>
                <a:gd name="adj2" fmla="val 52482"/>
              </a:avLst>
            </a:prstGeom>
            <a:solidFill>
              <a:srgbClr val="009193"/>
            </a:solidFill>
            <a:ln w="12700" cap="flat">
              <a:noFill/>
              <a:miter lim="400000"/>
            </a:ln>
            <a:effectLst/>
          </p:spPr>
          <p:txBody>
            <a:bodyPr wrap="square" lIns="50800" tIns="50800" rIns="50800" bIns="50800" numCol="1" anchor="ctr">
              <a:noAutofit/>
            </a:bodyPr>
            <a:lstStyle/>
            <a:p>
              <a:pPr algn="ctr">
                <a:defRPr>
                  <a:solidFill>
                    <a:srgbClr val="FFFFFF"/>
                  </a:solidFill>
                </a:defRPr>
              </a:pPr>
              <a:endParaRPr/>
            </a:p>
          </p:txBody>
        </p:sp>
        <p:sp>
          <p:nvSpPr>
            <p:cNvPr id="1591" name="Decay or Modulation instability (3MT/4MT) (Connaughton et al. 2010)"/>
            <p:cNvSpPr/>
            <p:nvPr/>
          </p:nvSpPr>
          <p:spPr>
            <a:xfrm>
              <a:off x="0" y="54449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rPr>
                  <a:solidFill>
                    <a:srgbClr val="FFFFFF"/>
                  </a:solidFill>
                </a:rPr>
                <a:t>Decay or Modulation</a:t>
              </a:r>
              <a:br>
                <a:rPr>
                  <a:solidFill>
                    <a:srgbClr val="FFFFFF"/>
                  </a:solidFill>
                </a:rPr>
              </a:br>
              <a:r>
                <a:rPr>
                  <a:solidFill>
                    <a:srgbClr val="FFFFFF"/>
                  </a:solidFill>
                </a:rPr>
                <a:t>instability (3MT/4MT)</a:t>
              </a:r>
              <a:br/>
              <a:r>
                <a:rPr sz="1600"/>
                <a:t>(</a:t>
              </a:r>
              <a:r>
                <a:rPr sz="1600" i="1"/>
                <a:t>Connaughton et al. 2010)</a:t>
              </a:r>
            </a:p>
          </p:txBody>
        </p:sp>
      </p:grpSp>
      <p:sp>
        <p:nvSpPr>
          <p:cNvPr id="1593" name="Gill 1974"/>
          <p:cNvSpPr txBox="1"/>
          <p:nvPr/>
        </p:nvSpPr>
        <p:spPr>
          <a:xfrm>
            <a:off x="1667837" y="4785938"/>
            <a:ext cx="1012014"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p:sp>
        <p:nvSpPr>
          <p:cNvPr id="1594" name="Hua et al. 2008"/>
          <p:cNvSpPr txBox="1"/>
          <p:nvPr/>
        </p:nvSpPr>
        <p:spPr>
          <a:xfrm>
            <a:off x="1106894" y="5886512"/>
            <a:ext cx="1651865"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Hua et al. 2008</a:t>
            </a:r>
          </a:p>
        </p:txBody>
      </p:sp>
      <p:sp>
        <p:nvSpPr>
          <p:cNvPr id="1595"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96"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597" name="Delpech et al. 2020"/>
          <p:cNvSpPr txBox="1"/>
          <p:nvPr/>
        </p:nvSpPr>
        <p:spPr>
          <a:xfrm>
            <a:off x="712161" y="7046061"/>
            <a:ext cx="2083690"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Delpech et al. 2020</a:t>
            </a:r>
          </a:p>
        </p:txBody>
      </p:sp>
      <p:sp>
        <p:nvSpPr>
          <p:cNvPr id="1598"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grpSp>
        <p:nvGrpSpPr>
          <p:cNvPr id="1613" name="Grouper"/>
          <p:cNvGrpSpPr/>
          <p:nvPr/>
        </p:nvGrpSpPr>
        <p:grpSpPr>
          <a:xfrm>
            <a:off x="219435" y="796203"/>
            <a:ext cx="12565930" cy="2271692"/>
            <a:chOff x="0" y="0"/>
            <a:chExt cx="12565928" cy="2271690"/>
          </a:xfrm>
        </p:grpSpPr>
        <p:pic>
          <p:nvPicPr>
            <p:cNvPr id="1599"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600"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601"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2"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603"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604"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5"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06"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607"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608"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609"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610"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611"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612"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mc:AlternateContent xmlns:mc="http://schemas.openxmlformats.org/markup-compatibility/2006">
        <mc:Choice xmlns:a14="http://schemas.microsoft.com/office/drawing/2010/main" Requires="a14">
          <p:sp>
            <p:nvSpPr>
              <p:cNvPr id="1614" name="Rhines (1975)?"/>
              <p:cNvSpPr txBox="1"/>
              <p:nvPr/>
            </p:nvSpPr>
            <p:spPr>
              <a:xfrm>
                <a:off x="9346149" y="8160764"/>
                <a:ext cx="1815186" cy="424679"/>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i="1">
                    <a:solidFill>
                      <a:srgbClr val="FFFFFF"/>
                    </a:solidFill>
                  </a:defRPr>
                </a:pPr>
                <a14:m>
                  <m:oMath xmlns:m="http://schemas.openxmlformats.org/officeDocument/2006/math">
                    <m:r>
                      <a:rPr sz="2150" i="1">
                        <a:solidFill>
                          <a:srgbClr val="FEFFFE"/>
                        </a:solidFill>
                        <a:latin typeface="Cambria Math" panose="02040503050406030204" pitchFamily="18" charset="0"/>
                      </a:rPr>
                      <m:t>∼</m:t>
                    </m:r>
                  </m:oMath>
                </a14:m>
                <a:r>
                  <a:t>Rhines (1975)?</a:t>
                </a:r>
              </a:p>
            </p:txBody>
          </p:sp>
        </mc:Choice>
        <mc:Fallback>
          <p:sp>
            <p:nvSpPr>
              <p:cNvPr id="1614" name="Rhines (1975)?"/>
              <p:cNvSpPr txBox="1">
                <a:spLocks noRot="1" noChangeAspect="1" noMove="1" noResize="1" noEditPoints="1" noAdjustHandles="1" noChangeArrowheads="1" noChangeShapeType="1" noTextEdit="1"/>
              </p:cNvSpPr>
              <p:nvPr/>
            </p:nvSpPr>
            <p:spPr>
              <a:xfrm>
                <a:off x="9346149" y="8160764"/>
                <a:ext cx="1815186" cy="424679"/>
              </a:xfrm>
              <a:prstGeom prst="rect">
                <a:avLst/>
              </a:prstGeom>
              <a:blipFill>
                <a:blip r:embed="rId3"/>
                <a:stretch>
                  <a:fillRect r="-4861" b="-1764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615" name="short barotropic  Rossby waves ( )"/>
              <p:cNvSpPr txBox="1"/>
              <p:nvPr/>
            </p:nvSpPr>
            <p:spPr>
              <a:xfrm>
                <a:off x="2866558" y="4487229"/>
                <a:ext cx="1657910" cy="972018"/>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a14:m>
                <a:r>
                  <a:t>)</a:t>
                </a:r>
              </a:p>
            </p:txBody>
          </p:sp>
        </mc:Choice>
        <mc:Fallback>
          <p:sp>
            <p:nvSpPr>
              <p:cNvPr id="1615" name="short barotropic  Rossby waves ( )"/>
              <p:cNvSpPr txBox="1">
                <a:spLocks noRot="1" noChangeAspect="1" noMove="1" noResize="1" noEditPoints="1" noAdjustHandles="1" noChangeArrowheads="1" noChangeShapeType="1" noTextEdit="1"/>
              </p:cNvSpPr>
              <p:nvPr/>
            </p:nvSpPr>
            <p:spPr>
              <a:xfrm>
                <a:off x="2866558" y="4487229"/>
                <a:ext cx="1657910" cy="972018"/>
              </a:xfrm>
              <a:prstGeom prst="rect">
                <a:avLst/>
              </a:prstGeom>
              <a:blipFill>
                <a:blip r:embed="rId4"/>
                <a:stretch>
                  <a:fillRect l="-2239" r="-2239" b="-6173"/>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616" name="Multi-waves nonlinear interactions"/>
          <p:cNvSpPr/>
          <p:nvPr/>
        </p:nvSpPr>
        <p:spPr>
          <a:xfrm>
            <a:off x="9440228" y="6653586"/>
            <a:ext cx="1627028" cy="1338305"/>
          </a:xfrm>
          <a:prstGeom prst="rightArrow">
            <a:avLst>
              <a:gd name="adj1" fmla="val 64515"/>
              <a:gd name="adj2" fmla="val 3353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Multi-waves</a:t>
            </a:r>
            <a:br/>
            <a:r>
              <a:t>nonlinear</a:t>
            </a:r>
            <a:br/>
            <a:r>
              <a:t>interactions</a:t>
            </a:r>
          </a:p>
        </p:txBody>
      </p:sp>
      <p:sp>
        <p:nvSpPr>
          <p:cNvPr id="1617" name="long barotropic  Rossby waves"/>
          <p:cNvSpPr txBox="1"/>
          <p:nvPr/>
        </p:nvSpPr>
        <p:spPr>
          <a:xfrm>
            <a:off x="6957979" y="4584459"/>
            <a:ext cx="1586383" cy="635794"/>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
        <p:nvSpPr>
          <p:cNvPr id="1618" name="short equatorial Yanai waves"/>
          <p:cNvSpPr txBox="1"/>
          <p:nvPr/>
        </p:nvSpPr>
        <p:spPr>
          <a:xfrm>
            <a:off x="2909941" y="5786301"/>
            <a:ext cx="1571143"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equatorial</a:t>
            </a:r>
            <a:br/>
            <a:r>
              <a:t>Yanai waves</a:t>
            </a:r>
          </a:p>
        </p:txBody>
      </p:sp>
      <mc:AlternateContent xmlns:mc="http://schemas.openxmlformats.org/markup-compatibility/2006">
        <mc:Choice xmlns:a14="http://schemas.microsoft.com/office/drawing/2010/main" Requires="a14">
          <p:sp>
            <p:nvSpPr>
              <p:cNvPr id="1619" name="short barotropic  Rossby waves ( )"/>
              <p:cNvSpPr txBox="1"/>
              <p:nvPr/>
            </p:nvSpPr>
            <p:spPr>
              <a:xfrm>
                <a:off x="2866558" y="6806827"/>
                <a:ext cx="1657910" cy="972017"/>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m:t>
                    </m:r>
                    <m:r>
                      <a:rPr sz="1900" i="1">
                        <a:solidFill>
                          <a:srgbClr val="000000"/>
                        </a:solidFill>
                        <a:latin typeface="Cambria Math" panose="02040503050406030204" pitchFamily="18" charset="0"/>
                      </a:rPr>
                      <m:t>𝑀</m:t>
                    </m:r>
                  </m:oMath>
                </a14:m>
                <a:r>
                  <a:t>)</a:t>
                </a:r>
              </a:p>
            </p:txBody>
          </p:sp>
        </mc:Choice>
        <mc:Fallback>
          <p:sp>
            <p:nvSpPr>
              <p:cNvPr id="1619" name="short barotropic  Rossby waves ( )"/>
              <p:cNvSpPr txBox="1">
                <a:spLocks noRot="1" noChangeAspect="1" noMove="1" noResize="1" noEditPoints="1" noAdjustHandles="1" noChangeArrowheads="1" noChangeShapeType="1" noTextEdit="1"/>
              </p:cNvSpPr>
              <p:nvPr/>
            </p:nvSpPr>
            <p:spPr>
              <a:xfrm>
                <a:off x="2866558" y="6806827"/>
                <a:ext cx="1657910" cy="972017"/>
              </a:xfrm>
              <a:prstGeom prst="rect">
                <a:avLst/>
              </a:prstGeom>
              <a:blipFill>
                <a:blip r:embed="rId5"/>
                <a:stretch>
                  <a:fillRect l="-2239" r="-2239" b="-6250"/>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620" name="EDJ-like, and first EEJ-like"/>
          <p:cNvSpPr txBox="1"/>
          <p:nvPr/>
        </p:nvSpPr>
        <p:spPr>
          <a:xfrm>
            <a:off x="10112382" y="5874209"/>
            <a:ext cx="2853767" cy="412700"/>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EDJ-like, and first EEJ-like</a:t>
            </a:r>
          </a:p>
        </p:txBody>
      </p:sp>
      <p:sp>
        <p:nvSpPr>
          <p:cNvPr id="1621" name="Rectangle"/>
          <p:cNvSpPr/>
          <p:nvPr/>
        </p:nvSpPr>
        <p:spPr>
          <a:xfrm>
            <a:off x="9431866" y="5330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22" name="EEJ-like"/>
          <p:cNvSpPr txBox="1"/>
          <p:nvPr/>
        </p:nvSpPr>
        <p:spPr>
          <a:xfrm>
            <a:off x="11560326" y="7086485"/>
            <a:ext cx="982219" cy="412701"/>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EEJ-like</a:t>
            </a:r>
          </a:p>
        </p:txBody>
      </p:sp>
      <p:sp>
        <p:nvSpPr>
          <p:cNvPr id="1623" name="- long equatorial Kelvin wave  (high vertical mode) - long equatorial Rossby wave  (low vertical mode,  high meridional mode)"/>
          <p:cNvSpPr txBox="1"/>
          <p:nvPr/>
        </p:nvSpPr>
        <p:spPr>
          <a:xfrm>
            <a:off x="6959876" y="5314789"/>
            <a:ext cx="2959609" cy="1455340"/>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 long equatorial Kelvin wave </a:t>
            </a:r>
            <a:br/>
            <a:r>
              <a:t>(high vertical mode)</a:t>
            </a:r>
            <a:br/>
            <a:r>
              <a:t>- long equatorial Rossby wave </a:t>
            </a:r>
            <a:br/>
            <a:r>
              <a:t>(low vertical mode, </a:t>
            </a:r>
            <a:br/>
            <a:r>
              <a:t>high meridional mode)</a:t>
            </a:r>
          </a:p>
        </p:txBody>
      </p:sp>
      <p:sp>
        <p:nvSpPr>
          <p:cNvPr id="1624" name="long barotropic  Rossby waves"/>
          <p:cNvSpPr txBox="1"/>
          <p:nvPr/>
        </p:nvSpPr>
        <p:spPr>
          <a:xfrm>
            <a:off x="6957979" y="6915465"/>
            <a:ext cx="1586383" cy="635793"/>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 name="Rectangle"/>
          <p:cNvSpPr/>
          <p:nvPr/>
        </p:nvSpPr>
        <p:spPr>
          <a:xfrm>
            <a:off x="9457266" y="5838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27"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628" name="Observed intra-seasonal waves - equatorial waves - off-equatorial short RW"/>
          <p:cNvSpPr txBox="1"/>
          <p:nvPr/>
        </p:nvSpPr>
        <p:spPr>
          <a:xfrm>
            <a:off x="2737381" y="3243274"/>
            <a:ext cx="3365603"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Observed intra-seasonal waves</a:t>
            </a:r>
            <a:br/>
            <a:r>
              <a:t>- equatorial waves</a:t>
            </a:r>
            <a:br/>
            <a:r>
              <a:t>- off-equatorial short RW</a:t>
            </a:r>
          </a:p>
        </p:txBody>
      </p:sp>
      <p:grpSp>
        <p:nvGrpSpPr>
          <p:cNvPr id="1631" name="Grouper"/>
          <p:cNvGrpSpPr/>
          <p:nvPr/>
        </p:nvGrpSpPr>
        <p:grpSpPr>
          <a:xfrm>
            <a:off x="4490807" y="5358098"/>
            <a:ext cx="2424375" cy="1814500"/>
            <a:chOff x="0" y="0"/>
            <a:chExt cx="2424374" cy="1814499"/>
          </a:xfrm>
        </p:grpSpPr>
        <p:sp>
          <p:nvSpPr>
            <p:cNvPr id="1629" name="Flèche"/>
            <p:cNvSpPr/>
            <p:nvPr/>
          </p:nvSpPr>
          <p:spPr>
            <a:xfrm>
              <a:off x="48890" y="0"/>
              <a:ext cx="2375485" cy="855084"/>
            </a:xfrm>
            <a:prstGeom prst="rightArrow">
              <a:avLst>
                <a:gd name="adj1" fmla="val 64515"/>
                <a:gd name="adj2" fmla="val 52482"/>
              </a:avLst>
            </a:prstGeom>
            <a:solidFill>
              <a:srgbClr val="009193"/>
            </a:solidFill>
            <a:ln w="12700" cap="flat">
              <a:noFill/>
              <a:miter lim="400000"/>
            </a:ln>
            <a:effectLst/>
          </p:spPr>
          <p:txBody>
            <a:bodyPr wrap="square" lIns="50800" tIns="50800" rIns="50800" bIns="50800" numCol="1" anchor="ctr">
              <a:noAutofit/>
            </a:bodyPr>
            <a:lstStyle/>
            <a:p>
              <a:pPr algn="ctr">
                <a:defRPr>
                  <a:solidFill>
                    <a:srgbClr val="FFFFFF"/>
                  </a:solidFill>
                </a:defRPr>
              </a:pPr>
              <a:endParaRPr/>
            </a:p>
          </p:txBody>
        </p:sp>
        <p:sp>
          <p:nvSpPr>
            <p:cNvPr id="1630" name="Decay or Modulation instability (3MT/4MT) (Connaughton et al. 2010)"/>
            <p:cNvSpPr/>
            <p:nvPr/>
          </p:nvSpPr>
          <p:spPr>
            <a:xfrm>
              <a:off x="0" y="54449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rPr>
                  <a:solidFill>
                    <a:srgbClr val="FFFFFF"/>
                  </a:solidFill>
                </a:rPr>
                <a:t>Decay or Modulation</a:t>
              </a:r>
              <a:br>
                <a:rPr>
                  <a:solidFill>
                    <a:srgbClr val="FFFFFF"/>
                  </a:solidFill>
                </a:rPr>
              </a:br>
              <a:r>
                <a:rPr>
                  <a:solidFill>
                    <a:srgbClr val="FFFFFF"/>
                  </a:solidFill>
                </a:rPr>
                <a:t>instability (3MT/4MT)</a:t>
              </a:r>
              <a:br/>
              <a:r>
                <a:rPr sz="1600"/>
                <a:t>(</a:t>
              </a:r>
              <a:r>
                <a:rPr sz="1600" i="1"/>
                <a:t>Connaughton et al. 2010)</a:t>
              </a:r>
            </a:p>
          </p:txBody>
        </p:sp>
      </p:grpSp>
      <p:sp>
        <p:nvSpPr>
          <p:cNvPr id="1632" name="Gill 1974"/>
          <p:cNvSpPr txBox="1"/>
          <p:nvPr/>
        </p:nvSpPr>
        <p:spPr>
          <a:xfrm>
            <a:off x="1667837" y="4785938"/>
            <a:ext cx="1012014"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p:sp>
        <p:nvSpPr>
          <p:cNvPr id="1633" name="Hua et al. 2008"/>
          <p:cNvSpPr txBox="1"/>
          <p:nvPr/>
        </p:nvSpPr>
        <p:spPr>
          <a:xfrm>
            <a:off x="1106894" y="5886512"/>
            <a:ext cx="1651865"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Hua et al. 2008</a:t>
            </a:r>
          </a:p>
        </p:txBody>
      </p:sp>
      <p:sp>
        <p:nvSpPr>
          <p:cNvPr id="1634"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35"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36" name="Delpech et al. 2020"/>
          <p:cNvSpPr txBox="1"/>
          <p:nvPr/>
        </p:nvSpPr>
        <p:spPr>
          <a:xfrm>
            <a:off x="712161" y="7046061"/>
            <a:ext cx="2083690"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Delpech et al. 2020</a:t>
            </a:r>
          </a:p>
        </p:txBody>
      </p:sp>
      <p:sp>
        <p:nvSpPr>
          <p:cNvPr id="1637"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grpSp>
        <p:nvGrpSpPr>
          <p:cNvPr id="1652" name="Grouper"/>
          <p:cNvGrpSpPr/>
          <p:nvPr/>
        </p:nvGrpSpPr>
        <p:grpSpPr>
          <a:xfrm>
            <a:off x="219435" y="796203"/>
            <a:ext cx="12565930" cy="2271692"/>
            <a:chOff x="0" y="0"/>
            <a:chExt cx="12565928" cy="2271690"/>
          </a:xfrm>
        </p:grpSpPr>
        <p:pic>
          <p:nvPicPr>
            <p:cNvPr id="1638"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639"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640"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1"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642"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643"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4"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45"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646"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647"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648"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649"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650"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651"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mc:AlternateContent xmlns:mc="http://schemas.openxmlformats.org/markup-compatibility/2006">
        <mc:Choice xmlns:a14="http://schemas.microsoft.com/office/drawing/2010/main" Requires="a14">
          <p:sp>
            <p:nvSpPr>
              <p:cNvPr id="1653" name="Rhines (1975)?"/>
              <p:cNvSpPr txBox="1"/>
              <p:nvPr/>
            </p:nvSpPr>
            <p:spPr>
              <a:xfrm>
                <a:off x="9346149" y="8160764"/>
                <a:ext cx="1815186" cy="424679"/>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i="1">
                    <a:solidFill>
                      <a:srgbClr val="FFFFFF"/>
                    </a:solidFill>
                  </a:defRPr>
                </a:pPr>
                <a14:m>
                  <m:oMath xmlns:m="http://schemas.openxmlformats.org/officeDocument/2006/math">
                    <m:r>
                      <a:rPr sz="2150" i="1">
                        <a:solidFill>
                          <a:srgbClr val="FEFFFE"/>
                        </a:solidFill>
                        <a:latin typeface="Cambria Math" panose="02040503050406030204" pitchFamily="18" charset="0"/>
                      </a:rPr>
                      <m:t>∼</m:t>
                    </m:r>
                  </m:oMath>
                </a14:m>
                <a:r>
                  <a:t>Rhines (1975)?</a:t>
                </a:r>
              </a:p>
            </p:txBody>
          </p:sp>
        </mc:Choice>
        <mc:Fallback>
          <p:sp>
            <p:nvSpPr>
              <p:cNvPr id="1653" name="Rhines (1975)?"/>
              <p:cNvSpPr txBox="1">
                <a:spLocks noRot="1" noChangeAspect="1" noMove="1" noResize="1" noEditPoints="1" noAdjustHandles="1" noChangeArrowheads="1" noChangeShapeType="1" noTextEdit="1"/>
              </p:cNvSpPr>
              <p:nvPr/>
            </p:nvSpPr>
            <p:spPr>
              <a:xfrm>
                <a:off x="9346149" y="8160764"/>
                <a:ext cx="1815186" cy="424679"/>
              </a:xfrm>
              <a:prstGeom prst="rect">
                <a:avLst/>
              </a:prstGeom>
              <a:blipFill>
                <a:blip r:embed="rId3"/>
                <a:stretch>
                  <a:fillRect r="-4861" b="-1764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654" name="short barotropic  Rossby waves ( )"/>
              <p:cNvSpPr txBox="1"/>
              <p:nvPr/>
            </p:nvSpPr>
            <p:spPr>
              <a:xfrm>
                <a:off x="2866558" y="4487229"/>
                <a:ext cx="1657910" cy="972018"/>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a14:m>
                <a:r>
                  <a:t>)</a:t>
                </a:r>
              </a:p>
            </p:txBody>
          </p:sp>
        </mc:Choice>
        <mc:Fallback>
          <p:sp>
            <p:nvSpPr>
              <p:cNvPr id="1654" name="short barotropic  Rossby waves ( )"/>
              <p:cNvSpPr txBox="1">
                <a:spLocks noRot="1" noChangeAspect="1" noMove="1" noResize="1" noEditPoints="1" noAdjustHandles="1" noChangeArrowheads="1" noChangeShapeType="1" noTextEdit="1"/>
              </p:cNvSpPr>
              <p:nvPr/>
            </p:nvSpPr>
            <p:spPr>
              <a:xfrm>
                <a:off x="2866558" y="4487229"/>
                <a:ext cx="1657910" cy="972018"/>
              </a:xfrm>
              <a:prstGeom prst="rect">
                <a:avLst/>
              </a:prstGeom>
              <a:blipFill>
                <a:blip r:embed="rId4"/>
                <a:stretch>
                  <a:fillRect l="-2239" r="-2239" b="-6173"/>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655" name="Multi-waves nonlinear interactions"/>
          <p:cNvSpPr/>
          <p:nvPr/>
        </p:nvSpPr>
        <p:spPr>
          <a:xfrm>
            <a:off x="9440228" y="6653586"/>
            <a:ext cx="1627028" cy="1338305"/>
          </a:xfrm>
          <a:prstGeom prst="rightArrow">
            <a:avLst>
              <a:gd name="adj1" fmla="val 64515"/>
              <a:gd name="adj2" fmla="val 3353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Multi-waves</a:t>
            </a:r>
            <a:br/>
            <a:r>
              <a:t>nonlinear</a:t>
            </a:r>
            <a:br/>
            <a:r>
              <a:t>interactions</a:t>
            </a:r>
          </a:p>
        </p:txBody>
      </p:sp>
      <p:sp>
        <p:nvSpPr>
          <p:cNvPr id="1656" name="long barotropic  Rossby waves"/>
          <p:cNvSpPr txBox="1"/>
          <p:nvPr/>
        </p:nvSpPr>
        <p:spPr>
          <a:xfrm>
            <a:off x="6957979" y="4584459"/>
            <a:ext cx="1586383" cy="635794"/>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
        <p:nvSpPr>
          <p:cNvPr id="1657" name="short equatorial Yanai waves"/>
          <p:cNvSpPr txBox="1"/>
          <p:nvPr/>
        </p:nvSpPr>
        <p:spPr>
          <a:xfrm>
            <a:off x="2909941" y="5786301"/>
            <a:ext cx="1571143"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equatorial</a:t>
            </a:r>
            <a:br/>
            <a:r>
              <a:t>Yanai waves</a:t>
            </a:r>
          </a:p>
        </p:txBody>
      </p:sp>
      <mc:AlternateContent xmlns:mc="http://schemas.openxmlformats.org/markup-compatibility/2006">
        <mc:Choice xmlns:a14="http://schemas.microsoft.com/office/drawing/2010/main" Requires="a14">
          <p:sp>
            <p:nvSpPr>
              <p:cNvPr id="1658" name="short barotropic  Rossby waves ( )"/>
              <p:cNvSpPr txBox="1"/>
              <p:nvPr/>
            </p:nvSpPr>
            <p:spPr>
              <a:xfrm>
                <a:off x="2866558" y="6806827"/>
                <a:ext cx="1657910" cy="972017"/>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m:t>
                    </m:r>
                    <m:r>
                      <a:rPr sz="1900" i="1">
                        <a:solidFill>
                          <a:srgbClr val="000000"/>
                        </a:solidFill>
                        <a:latin typeface="Cambria Math" panose="02040503050406030204" pitchFamily="18" charset="0"/>
                      </a:rPr>
                      <m:t>𝑀</m:t>
                    </m:r>
                  </m:oMath>
                </a14:m>
                <a:r>
                  <a:t>)</a:t>
                </a:r>
              </a:p>
            </p:txBody>
          </p:sp>
        </mc:Choice>
        <mc:Fallback>
          <p:sp>
            <p:nvSpPr>
              <p:cNvPr id="1658" name="short barotropic  Rossby waves ( )"/>
              <p:cNvSpPr txBox="1">
                <a:spLocks noRot="1" noChangeAspect="1" noMove="1" noResize="1" noEditPoints="1" noAdjustHandles="1" noChangeArrowheads="1" noChangeShapeType="1" noTextEdit="1"/>
              </p:cNvSpPr>
              <p:nvPr/>
            </p:nvSpPr>
            <p:spPr>
              <a:xfrm>
                <a:off x="2866558" y="6806827"/>
                <a:ext cx="1657910" cy="972017"/>
              </a:xfrm>
              <a:prstGeom prst="rect">
                <a:avLst/>
              </a:prstGeom>
              <a:blipFill>
                <a:blip r:embed="rId5"/>
                <a:stretch>
                  <a:fillRect l="-2239" r="-2239" b="-6250"/>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659" name="EDJ-like, and first EEJ-like"/>
          <p:cNvSpPr txBox="1"/>
          <p:nvPr/>
        </p:nvSpPr>
        <p:spPr>
          <a:xfrm>
            <a:off x="10112382" y="5874209"/>
            <a:ext cx="2853767" cy="412700"/>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EDJ-like, and first EEJ-like</a:t>
            </a:r>
          </a:p>
        </p:txBody>
      </p:sp>
      <p:sp>
        <p:nvSpPr>
          <p:cNvPr id="1660" name="Rectangle"/>
          <p:cNvSpPr/>
          <p:nvPr/>
        </p:nvSpPr>
        <p:spPr>
          <a:xfrm>
            <a:off x="9431866" y="5330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61" name="EEJ-like"/>
          <p:cNvSpPr txBox="1"/>
          <p:nvPr/>
        </p:nvSpPr>
        <p:spPr>
          <a:xfrm>
            <a:off x="11560326" y="7086485"/>
            <a:ext cx="982219" cy="412701"/>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EEJ-like</a:t>
            </a:r>
          </a:p>
        </p:txBody>
      </p:sp>
      <p:sp>
        <p:nvSpPr>
          <p:cNvPr id="1662" name="- long equatorial Kelvin wave  (high vertical mode) - long equatorial Rossby wave  (low vertical mode,  high meridional mode)"/>
          <p:cNvSpPr txBox="1"/>
          <p:nvPr/>
        </p:nvSpPr>
        <p:spPr>
          <a:xfrm>
            <a:off x="6959876" y="5314789"/>
            <a:ext cx="2959609" cy="1455340"/>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 long equatorial Kelvin wave </a:t>
            </a:r>
            <a:br/>
            <a:r>
              <a:t>(high vertical mode)</a:t>
            </a:r>
            <a:br/>
            <a:r>
              <a:t>- long equatorial Rossby wave </a:t>
            </a:r>
            <a:br/>
            <a:r>
              <a:t>(low vertical mode, </a:t>
            </a:r>
            <a:br/>
            <a:r>
              <a:t>high meridional mode)</a:t>
            </a:r>
          </a:p>
        </p:txBody>
      </p:sp>
      <p:sp>
        <p:nvSpPr>
          <p:cNvPr id="1663" name="long barotropic  Rossby waves"/>
          <p:cNvSpPr txBox="1"/>
          <p:nvPr/>
        </p:nvSpPr>
        <p:spPr>
          <a:xfrm>
            <a:off x="6957979" y="6915465"/>
            <a:ext cx="1586383" cy="635793"/>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
        <p:nvSpPr>
          <p:cNvPr id="1664" name="NB: This is only a partial review of how zonal jets can be created in the ocean."/>
          <p:cNvSpPr txBox="1"/>
          <p:nvPr/>
        </p:nvSpPr>
        <p:spPr>
          <a:xfrm>
            <a:off x="4409348" y="9178601"/>
            <a:ext cx="806066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NB: This is only a partial review of how zonal jets can be created in the ocean.</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Rectangle"/>
          <p:cNvSpPr/>
          <p:nvPr/>
        </p:nvSpPr>
        <p:spPr>
          <a:xfrm>
            <a:off x="9457266" y="5838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67" name="Conclusion"/>
          <p:cNvSpPr txBox="1"/>
          <p:nvPr/>
        </p:nvSpPr>
        <p:spPr>
          <a:xfrm>
            <a:off x="-7862" y="181377"/>
            <a:ext cx="13020524" cy="461367"/>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7022">
              <a:lnSpc>
                <a:spcPct val="100000"/>
              </a:lnSpc>
              <a:spcBef>
                <a:spcPts val="0"/>
              </a:spcBef>
              <a:defRPr sz="2400">
                <a:solidFill>
                  <a:srgbClr val="FFFFFF"/>
                </a:solidFill>
              </a:defRPr>
            </a:lvl1pPr>
          </a:lstStyle>
          <a:p>
            <a:r>
              <a:t>Conclusion</a:t>
            </a:r>
          </a:p>
        </p:txBody>
      </p:sp>
      <p:sp>
        <p:nvSpPr>
          <p:cNvPr id="1668" name="Observed intra-seasonal waves - equatorial waves - off-equatorial short RW"/>
          <p:cNvSpPr txBox="1"/>
          <p:nvPr/>
        </p:nvSpPr>
        <p:spPr>
          <a:xfrm>
            <a:off x="2737381" y="3243274"/>
            <a:ext cx="3365603"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pPr>
            <a:r>
              <a:t>Observed intra-seasonal waves</a:t>
            </a:r>
            <a:br/>
            <a:r>
              <a:t>- equatorial waves</a:t>
            </a:r>
            <a:br/>
            <a:r>
              <a:t>- off-equatorial short RW</a:t>
            </a:r>
          </a:p>
        </p:txBody>
      </p:sp>
      <p:grpSp>
        <p:nvGrpSpPr>
          <p:cNvPr id="1671" name="Grouper"/>
          <p:cNvGrpSpPr/>
          <p:nvPr/>
        </p:nvGrpSpPr>
        <p:grpSpPr>
          <a:xfrm>
            <a:off x="4490807" y="5358098"/>
            <a:ext cx="2424375" cy="1814500"/>
            <a:chOff x="0" y="0"/>
            <a:chExt cx="2424374" cy="1814499"/>
          </a:xfrm>
        </p:grpSpPr>
        <p:sp>
          <p:nvSpPr>
            <p:cNvPr id="1669" name="Flèche"/>
            <p:cNvSpPr/>
            <p:nvPr/>
          </p:nvSpPr>
          <p:spPr>
            <a:xfrm>
              <a:off x="48890" y="0"/>
              <a:ext cx="2375485" cy="855084"/>
            </a:xfrm>
            <a:prstGeom prst="rightArrow">
              <a:avLst>
                <a:gd name="adj1" fmla="val 64515"/>
                <a:gd name="adj2" fmla="val 52482"/>
              </a:avLst>
            </a:prstGeom>
            <a:solidFill>
              <a:srgbClr val="009193"/>
            </a:solidFill>
            <a:ln w="12700" cap="flat">
              <a:noFill/>
              <a:miter lim="400000"/>
            </a:ln>
            <a:effectLst/>
          </p:spPr>
          <p:txBody>
            <a:bodyPr wrap="square" lIns="50800" tIns="50800" rIns="50800" bIns="50800" numCol="1" anchor="ctr">
              <a:noAutofit/>
            </a:bodyPr>
            <a:lstStyle/>
            <a:p>
              <a:pPr algn="ctr">
                <a:defRPr>
                  <a:solidFill>
                    <a:srgbClr val="FFFFFF"/>
                  </a:solidFill>
                </a:defRPr>
              </a:pPr>
              <a:endParaRPr/>
            </a:p>
          </p:txBody>
        </p:sp>
        <p:sp>
          <p:nvSpPr>
            <p:cNvPr id="1670" name="Decay or Modulation instability (3MT/4MT) (Connaughton et al. 2010)"/>
            <p:cNvSpPr/>
            <p:nvPr/>
          </p:nvSpPr>
          <p:spPr>
            <a:xfrm>
              <a:off x="0" y="54449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1800"/>
              </a:pPr>
              <a:r>
                <a:rPr>
                  <a:solidFill>
                    <a:srgbClr val="FFFFFF"/>
                  </a:solidFill>
                </a:rPr>
                <a:t>Decay or Modulation</a:t>
              </a:r>
              <a:br>
                <a:rPr>
                  <a:solidFill>
                    <a:srgbClr val="FFFFFF"/>
                  </a:solidFill>
                </a:rPr>
              </a:br>
              <a:r>
                <a:rPr>
                  <a:solidFill>
                    <a:srgbClr val="FFFFFF"/>
                  </a:solidFill>
                </a:rPr>
                <a:t>instability (3MT/4MT)</a:t>
              </a:r>
              <a:br/>
              <a:r>
                <a:rPr sz="1600"/>
                <a:t>(</a:t>
              </a:r>
              <a:r>
                <a:rPr sz="1600" i="1"/>
                <a:t>Connaughton et al. 2010)</a:t>
              </a:r>
            </a:p>
          </p:txBody>
        </p:sp>
      </p:grpSp>
      <p:sp>
        <p:nvSpPr>
          <p:cNvPr id="1672" name="Gill 1974"/>
          <p:cNvSpPr txBox="1"/>
          <p:nvPr/>
        </p:nvSpPr>
        <p:spPr>
          <a:xfrm>
            <a:off x="1667837" y="4785938"/>
            <a:ext cx="1012014" cy="374600"/>
          </a:xfrm>
          <a:prstGeom prst="rect">
            <a:avLst/>
          </a:prstGeom>
          <a:solidFill>
            <a:srgbClr val="0091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solidFill>
                  <a:srgbClr val="FFFFFF"/>
                </a:solidFill>
              </a:defRPr>
            </a:lvl1pPr>
          </a:lstStyle>
          <a:p>
            <a:r>
              <a:t>Gill 1974</a:t>
            </a:r>
          </a:p>
        </p:txBody>
      </p:sp>
      <p:sp>
        <p:nvSpPr>
          <p:cNvPr id="1673" name="Hua et al. 2008"/>
          <p:cNvSpPr txBox="1"/>
          <p:nvPr/>
        </p:nvSpPr>
        <p:spPr>
          <a:xfrm>
            <a:off x="1106894" y="5886512"/>
            <a:ext cx="1651865"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Hua et al. 2008</a:t>
            </a:r>
          </a:p>
        </p:txBody>
      </p:sp>
      <p:sp>
        <p:nvSpPr>
          <p:cNvPr id="1674" name="Rectangle"/>
          <p:cNvSpPr/>
          <p:nvPr/>
        </p:nvSpPr>
        <p:spPr>
          <a:xfrm>
            <a:off x="9564321" y="3434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75" name="Rectangle"/>
          <p:cNvSpPr/>
          <p:nvPr/>
        </p:nvSpPr>
        <p:spPr>
          <a:xfrm>
            <a:off x="9513521" y="3942508"/>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76" name="Delpech et al. 2020"/>
          <p:cNvSpPr txBox="1"/>
          <p:nvPr/>
        </p:nvSpPr>
        <p:spPr>
          <a:xfrm>
            <a:off x="712161" y="7046061"/>
            <a:ext cx="2083690" cy="37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Delpech et al. 2020</a:t>
            </a:r>
          </a:p>
        </p:txBody>
      </p:sp>
      <p:sp>
        <p:nvSpPr>
          <p:cNvPr id="1677" name="An imbricated jet system observed  in the three oceans,  but poorly represented in models."/>
          <p:cNvSpPr txBox="1"/>
          <p:nvPr/>
        </p:nvSpPr>
        <p:spPr>
          <a:xfrm>
            <a:off x="9206132" y="3243274"/>
            <a:ext cx="3760166" cy="916901"/>
          </a:xfrm>
          <a:prstGeom prst="rect">
            <a:avLst/>
          </a:prstGeom>
          <a:ln w="38100">
            <a:solidFill>
              <a:schemeClr val="accent5"/>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An imbricated jet system observed </a:t>
            </a:r>
            <a:br/>
            <a:r>
              <a:t>in the three oceans, </a:t>
            </a:r>
            <a:br/>
            <a:r>
              <a:t>but poorly represented in models.</a:t>
            </a:r>
          </a:p>
        </p:txBody>
      </p:sp>
      <p:sp>
        <p:nvSpPr>
          <p:cNvPr id="1678" name="NB: This is only a partial review of how zonal jets can be created in the ocean."/>
          <p:cNvSpPr txBox="1"/>
          <p:nvPr/>
        </p:nvSpPr>
        <p:spPr>
          <a:xfrm>
            <a:off x="4409348" y="9178601"/>
            <a:ext cx="806066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NB: This is only a partial review of how zonal jets can be created in the ocean.</a:t>
            </a:r>
          </a:p>
        </p:txBody>
      </p:sp>
      <p:grpSp>
        <p:nvGrpSpPr>
          <p:cNvPr id="1693" name="Grouper"/>
          <p:cNvGrpSpPr/>
          <p:nvPr/>
        </p:nvGrpSpPr>
        <p:grpSpPr>
          <a:xfrm>
            <a:off x="219435" y="796203"/>
            <a:ext cx="12565930" cy="2271692"/>
            <a:chOff x="0" y="0"/>
            <a:chExt cx="12565928" cy="2271690"/>
          </a:xfrm>
        </p:grpSpPr>
        <p:pic>
          <p:nvPicPr>
            <p:cNvPr id="1679" name="vidéo-collée.png" descr="vidéo-collée.png"/>
            <p:cNvPicPr>
              <a:picLocks noChangeAspect="1"/>
            </p:cNvPicPr>
            <p:nvPr/>
          </p:nvPicPr>
          <p:blipFill>
            <a:blip r:embed="rId2"/>
            <a:stretch>
              <a:fillRect/>
            </a:stretch>
          </p:blipFill>
          <p:spPr>
            <a:xfrm>
              <a:off x="0" y="0"/>
              <a:ext cx="12565929" cy="2271691"/>
            </a:xfrm>
            <a:prstGeom prst="rect">
              <a:avLst/>
            </a:prstGeom>
            <a:ln w="12700" cap="flat">
              <a:noFill/>
              <a:miter lim="400000"/>
            </a:ln>
            <a:effectLst/>
          </p:spPr>
        </p:pic>
        <p:sp>
          <p:nvSpPr>
            <p:cNvPr id="1680" name="waves  vortices"/>
            <p:cNvSpPr txBox="1"/>
            <p:nvPr/>
          </p:nvSpPr>
          <p:spPr>
            <a:xfrm>
              <a:off x="3273499" y="821467"/>
              <a:ext cx="1796958"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waves  vortices</a:t>
              </a:r>
            </a:p>
          </p:txBody>
        </p:sp>
        <p:sp>
          <p:nvSpPr>
            <p:cNvPr id="1681" name="Flèche"/>
            <p:cNvSpPr/>
            <p:nvPr/>
          </p:nvSpPr>
          <p:spPr>
            <a:xfrm>
              <a:off x="1861851" y="398993"/>
              <a:ext cx="1533856" cy="1563932"/>
            </a:xfrm>
            <a:prstGeom prst="rightArrow">
              <a:avLst>
                <a:gd name="adj1" fmla="val 62832"/>
                <a:gd name="adj2" fmla="val 36434"/>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82" name="Propagation"/>
            <p:cNvSpPr txBox="1"/>
            <p:nvPr/>
          </p:nvSpPr>
          <p:spPr>
            <a:xfrm>
              <a:off x="1904126" y="958339"/>
              <a:ext cx="1281673" cy="3550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Propagation</a:t>
              </a:r>
            </a:p>
          </p:txBody>
        </p:sp>
        <p:sp>
          <p:nvSpPr>
            <p:cNvPr id="1683" name="EDJ-like  EEJ-like"/>
            <p:cNvSpPr txBox="1"/>
            <p:nvPr/>
          </p:nvSpPr>
          <p:spPr>
            <a:xfrm>
              <a:off x="7075241" y="821046"/>
              <a:ext cx="1800416" cy="355014"/>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lvl1pPr>
            </a:lstStyle>
            <a:p>
              <a:r>
                <a:t>EDJ-like  EEJ-like</a:t>
              </a:r>
            </a:p>
          </p:txBody>
        </p:sp>
        <p:sp>
          <p:nvSpPr>
            <p:cNvPr id="1684" name="Flèche"/>
            <p:cNvSpPr/>
            <p:nvPr/>
          </p:nvSpPr>
          <p:spPr>
            <a:xfrm>
              <a:off x="8848159" y="353879"/>
              <a:ext cx="1808516"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85" name="Flèche"/>
            <p:cNvSpPr/>
            <p:nvPr/>
          </p:nvSpPr>
          <p:spPr>
            <a:xfrm>
              <a:off x="5079940" y="398993"/>
              <a:ext cx="2189251" cy="1563932"/>
            </a:xfrm>
            <a:prstGeom prst="rightArrow">
              <a:avLst>
                <a:gd name="adj1" fmla="val 62832"/>
                <a:gd name="adj2" fmla="val 35733"/>
              </a:avLst>
            </a:prstGeom>
            <a:solidFill>
              <a:srgbClr val="5E5E5E"/>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686" name="Energy Transfer and Scale Selection"/>
            <p:cNvSpPr txBox="1"/>
            <p:nvPr/>
          </p:nvSpPr>
          <p:spPr>
            <a:xfrm>
              <a:off x="5078988" y="853570"/>
              <a:ext cx="1996283" cy="5946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100000"/>
                </a:lnSpc>
                <a:defRPr sz="1400">
                  <a:solidFill>
                    <a:srgbClr val="FFFFFF"/>
                  </a:solidFill>
                  <a:latin typeface="Arial"/>
                  <a:ea typeface="Arial"/>
                  <a:cs typeface="Arial"/>
                  <a:sym typeface="Arial"/>
                </a:defRPr>
              </a:pPr>
              <a:r>
                <a:t>Energy Transfer</a:t>
              </a:r>
              <a:br/>
              <a:r>
                <a:t>and Scale Selection</a:t>
              </a:r>
            </a:p>
          </p:txBody>
        </p:sp>
        <p:sp>
          <p:nvSpPr>
            <p:cNvPr id="1687" name="Equilibration"/>
            <p:cNvSpPr txBox="1"/>
            <p:nvPr/>
          </p:nvSpPr>
          <p:spPr>
            <a:xfrm>
              <a:off x="8953423" y="988414"/>
              <a:ext cx="1305041" cy="3550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400">
                  <a:solidFill>
                    <a:srgbClr val="FFFFFF"/>
                  </a:solidFill>
                </a:defRPr>
              </a:lvl1pPr>
            </a:lstStyle>
            <a:p>
              <a:r>
                <a:t>Equilibration</a:t>
              </a:r>
            </a:p>
          </p:txBody>
        </p:sp>
        <p:sp>
          <p:nvSpPr>
            <p:cNvPr id="1688" name="Forcings"/>
            <p:cNvSpPr/>
            <p:nvPr/>
          </p:nvSpPr>
          <p:spPr>
            <a:xfrm>
              <a:off x="42879"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584200">
                <a:lnSpc>
                  <a:spcPct val="100000"/>
                </a:lnSpc>
                <a:spcBef>
                  <a:spcPts val="0"/>
                </a:spcBef>
                <a:defRPr sz="1500">
                  <a:latin typeface="Helvetica Neue Medium"/>
                  <a:ea typeface="Helvetica Neue Medium"/>
                  <a:cs typeface="Helvetica Neue Medium"/>
                  <a:sym typeface="Helvetica Neue Medium"/>
                </a:defRPr>
              </a:lvl1pPr>
            </a:lstStyle>
            <a:p>
              <a:r>
                <a:t>Forcings</a:t>
              </a:r>
            </a:p>
          </p:txBody>
        </p:sp>
        <p:sp>
          <p:nvSpPr>
            <p:cNvPr id="1689" name="Deep Energy Source"/>
            <p:cNvSpPr/>
            <p:nvPr/>
          </p:nvSpPr>
          <p:spPr>
            <a:xfrm>
              <a:off x="3260968" y="58690"/>
              <a:ext cx="1808516"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Deep Energy</a:t>
              </a:r>
              <a:br/>
              <a:r>
                <a:t>Source</a:t>
              </a:r>
            </a:p>
          </p:txBody>
        </p:sp>
        <p:sp>
          <p:nvSpPr>
            <p:cNvPr id="1690" name="Jets-like Structures"/>
            <p:cNvSpPr/>
            <p:nvPr/>
          </p:nvSpPr>
          <p:spPr>
            <a:xfrm>
              <a:off x="7084388" y="58690"/>
              <a:ext cx="1763403"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Jets-like</a:t>
              </a:r>
              <a:br/>
              <a:r>
                <a:t>Structures</a:t>
              </a:r>
            </a:p>
          </p:txBody>
        </p:sp>
        <p:sp>
          <p:nvSpPr>
            <p:cNvPr id="1691" name="Permanent Jets Circulation"/>
            <p:cNvSpPr/>
            <p:nvPr/>
          </p:nvSpPr>
          <p:spPr>
            <a:xfrm>
              <a:off x="10452623" y="58690"/>
              <a:ext cx="2056434" cy="628533"/>
            </a:xfrm>
            <a:prstGeom prst="rect">
              <a:avLst/>
            </a:prstGeom>
            <a:solidFill>
              <a:srgbClr val="D6D6D6"/>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584200">
                <a:lnSpc>
                  <a:spcPct val="100000"/>
                </a:lnSpc>
                <a:spcBef>
                  <a:spcPts val="0"/>
                </a:spcBef>
                <a:defRPr sz="1500">
                  <a:latin typeface="Helvetica Neue Medium"/>
                  <a:ea typeface="Helvetica Neue Medium"/>
                  <a:cs typeface="Helvetica Neue Medium"/>
                  <a:sym typeface="Helvetica Neue Medium"/>
                </a:defRPr>
              </a:pPr>
              <a:r>
                <a:t>Permanent</a:t>
              </a:r>
              <a:br/>
              <a:r>
                <a:t>Jets Circulation</a:t>
              </a:r>
            </a:p>
          </p:txBody>
        </p:sp>
        <p:sp>
          <p:nvSpPr>
            <p:cNvPr id="1692" name="winds  currents"/>
            <p:cNvSpPr txBox="1"/>
            <p:nvPr/>
          </p:nvSpPr>
          <p:spPr>
            <a:xfrm>
              <a:off x="55410" y="821467"/>
              <a:ext cx="1779635" cy="384247"/>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winds  currents</a:t>
              </a:r>
            </a:p>
          </p:txBody>
        </p:sp>
      </p:grpSp>
      <mc:AlternateContent xmlns:mc="http://schemas.openxmlformats.org/markup-compatibility/2006">
        <mc:Choice xmlns:a14="http://schemas.microsoft.com/office/drawing/2010/main" Requires="a14">
          <p:sp>
            <p:nvSpPr>
              <p:cNvPr id="1694" name="Rhines (1975)?"/>
              <p:cNvSpPr txBox="1"/>
              <p:nvPr/>
            </p:nvSpPr>
            <p:spPr>
              <a:xfrm>
                <a:off x="9346149" y="8160764"/>
                <a:ext cx="1815186" cy="424679"/>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defRPr sz="1800" i="1">
                    <a:solidFill>
                      <a:srgbClr val="FFFFFF"/>
                    </a:solidFill>
                  </a:defRPr>
                </a:pPr>
                <a14:m>
                  <m:oMath xmlns:m="http://schemas.openxmlformats.org/officeDocument/2006/math">
                    <m:r>
                      <a:rPr sz="2150" i="1">
                        <a:solidFill>
                          <a:srgbClr val="FEFFFE"/>
                        </a:solidFill>
                        <a:latin typeface="Cambria Math" panose="02040503050406030204" pitchFamily="18" charset="0"/>
                      </a:rPr>
                      <m:t>∼</m:t>
                    </m:r>
                  </m:oMath>
                </a14:m>
                <a:r>
                  <a:t>Rhines (1975)?</a:t>
                </a:r>
              </a:p>
            </p:txBody>
          </p:sp>
        </mc:Choice>
        <mc:Fallback>
          <p:sp>
            <p:nvSpPr>
              <p:cNvPr id="1694" name="Rhines (1975)?"/>
              <p:cNvSpPr txBox="1">
                <a:spLocks noRot="1" noChangeAspect="1" noMove="1" noResize="1" noEditPoints="1" noAdjustHandles="1" noChangeArrowheads="1" noChangeShapeType="1" noTextEdit="1"/>
              </p:cNvSpPr>
              <p:nvPr/>
            </p:nvSpPr>
            <p:spPr>
              <a:xfrm>
                <a:off x="9346149" y="8160764"/>
                <a:ext cx="1815186" cy="424679"/>
              </a:xfrm>
              <a:prstGeom prst="rect">
                <a:avLst/>
              </a:prstGeom>
              <a:blipFill>
                <a:blip r:embed="rId3"/>
                <a:stretch>
                  <a:fillRect r="-4861" b="-1764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695" name="short barotropic  Rossby waves ( )"/>
              <p:cNvSpPr txBox="1"/>
              <p:nvPr/>
            </p:nvSpPr>
            <p:spPr>
              <a:xfrm>
                <a:off x="2866558" y="4487229"/>
                <a:ext cx="1657910" cy="972018"/>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𝑀</m:t>
                    </m:r>
                    <m:r>
                      <a:rPr sz="1900" i="1">
                        <a:solidFill>
                          <a:srgbClr val="000000"/>
                        </a:solidFill>
                        <a:latin typeface="Cambria Math" panose="02040503050406030204" pitchFamily="18" charset="0"/>
                      </a:rPr>
                      <m:t>&gt;&gt;1</m:t>
                    </m:r>
                  </m:oMath>
                </a14:m>
                <a:r>
                  <a:t>)</a:t>
                </a:r>
              </a:p>
            </p:txBody>
          </p:sp>
        </mc:Choice>
        <mc:Fallback>
          <p:sp>
            <p:nvSpPr>
              <p:cNvPr id="1695" name="short barotropic  Rossby waves ( )"/>
              <p:cNvSpPr txBox="1">
                <a:spLocks noRot="1" noChangeAspect="1" noMove="1" noResize="1" noEditPoints="1" noAdjustHandles="1" noChangeArrowheads="1" noChangeShapeType="1" noTextEdit="1"/>
              </p:cNvSpPr>
              <p:nvPr/>
            </p:nvSpPr>
            <p:spPr>
              <a:xfrm>
                <a:off x="2866558" y="4487229"/>
                <a:ext cx="1657910" cy="972018"/>
              </a:xfrm>
              <a:prstGeom prst="rect">
                <a:avLst/>
              </a:prstGeom>
              <a:blipFill>
                <a:blip r:embed="rId4"/>
                <a:stretch>
                  <a:fillRect l="-2239" r="-2239" b="-6173"/>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696" name="Multi-waves nonlinear interactions"/>
          <p:cNvSpPr/>
          <p:nvPr/>
        </p:nvSpPr>
        <p:spPr>
          <a:xfrm>
            <a:off x="9440228" y="6653586"/>
            <a:ext cx="1627028" cy="1338305"/>
          </a:xfrm>
          <a:prstGeom prst="rightArrow">
            <a:avLst>
              <a:gd name="adj1" fmla="val 64515"/>
              <a:gd name="adj2" fmla="val 33532"/>
            </a:avLst>
          </a:prstGeom>
          <a:solidFill>
            <a:schemeClr val="accent4">
              <a:hueOff val="-858837"/>
              <a:lumOff val="-979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a:solidFill>
                  <a:srgbClr val="FFFFFF"/>
                </a:solidFill>
              </a:defRPr>
            </a:pPr>
            <a:r>
              <a:t>Multi-waves</a:t>
            </a:r>
            <a:br/>
            <a:r>
              <a:t>nonlinear</a:t>
            </a:r>
            <a:br/>
            <a:r>
              <a:t>interactions</a:t>
            </a:r>
          </a:p>
        </p:txBody>
      </p:sp>
      <p:sp>
        <p:nvSpPr>
          <p:cNvPr id="1697" name="long barotropic  Rossby waves"/>
          <p:cNvSpPr txBox="1"/>
          <p:nvPr/>
        </p:nvSpPr>
        <p:spPr>
          <a:xfrm>
            <a:off x="6957979" y="4584459"/>
            <a:ext cx="1586383" cy="635794"/>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
        <p:nvSpPr>
          <p:cNvPr id="1698" name="short equatorial Yanai waves"/>
          <p:cNvSpPr txBox="1"/>
          <p:nvPr/>
        </p:nvSpPr>
        <p:spPr>
          <a:xfrm>
            <a:off x="2909941" y="5786301"/>
            <a:ext cx="1571143" cy="635794"/>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short equatorial</a:t>
            </a:r>
            <a:br/>
            <a:r>
              <a:t>Yanai waves</a:t>
            </a:r>
          </a:p>
        </p:txBody>
      </p:sp>
      <mc:AlternateContent xmlns:mc="http://schemas.openxmlformats.org/markup-compatibility/2006">
        <mc:Choice xmlns:a14="http://schemas.microsoft.com/office/drawing/2010/main" Requires="a14">
          <p:sp>
            <p:nvSpPr>
              <p:cNvPr id="1699" name="short barotropic  Rossby waves ( )"/>
              <p:cNvSpPr txBox="1"/>
              <p:nvPr/>
            </p:nvSpPr>
            <p:spPr>
              <a:xfrm>
                <a:off x="2866558" y="6806827"/>
                <a:ext cx="1657910" cy="972017"/>
              </a:xfrm>
              <a:prstGeom prst="rect">
                <a:avLst/>
              </a:prstGeom>
              <a:solidFill>
                <a:srgbClr val="FFFFFF"/>
              </a:solidFill>
              <a:ln w="38100">
                <a:solidFill>
                  <a:srgbClr val="009193"/>
                </a:solidFill>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p>
                <a:pPr algn="ctr">
                  <a:lnSpc>
                    <a:spcPct val="120000"/>
                  </a:lnSpc>
                </a:pPr>
                <a:r>
                  <a:t>short barotropic </a:t>
                </a:r>
                <a:br/>
                <a:r>
                  <a:t>Rossby waves</a:t>
                </a:r>
                <a:br/>
                <a:r>
                  <a:t>(</a:t>
                </a:r>
                <a14:m>
                  <m:oMath xmlns:m="http://schemas.openxmlformats.org/officeDocument/2006/math">
                    <m:r>
                      <a:rPr sz="1900" i="1">
                        <a:solidFill>
                          <a:srgbClr val="000000"/>
                        </a:solidFill>
                        <a:latin typeface="Cambria Math" panose="02040503050406030204" pitchFamily="18" charset="0"/>
                      </a:rPr>
                      <m:t>∀</m:t>
                    </m:r>
                    <m:r>
                      <a:rPr sz="1900" i="1">
                        <a:solidFill>
                          <a:srgbClr val="000000"/>
                        </a:solidFill>
                        <a:latin typeface="Cambria Math" panose="02040503050406030204" pitchFamily="18" charset="0"/>
                      </a:rPr>
                      <m:t>𝑀</m:t>
                    </m:r>
                  </m:oMath>
                </a14:m>
                <a:r>
                  <a:t>)</a:t>
                </a:r>
              </a:p>
            </p:txBody>
          </p:sp>
        </mc:Choice>
        <mc:Fallback>
          <p:sp>
            <p:nvSpPr>
              <p:cNvPr id="1699" name="short barotropic  Rossby waves ( )"/>
              <p:cNvSpPr txBox="1">
                <a:spLocks noRot="1" noChangeAspect="1" noMove="1" noResize="1" noEditPoints="1" noAdjustHandles="1" noChangeArrowheads="1" noChangeShapeType="1" noTextEdit="1"/>
              </p:cNvSpPr>
              <p:nvPr/>
            </p:nvSpPr>
            <p:spPr>
              <a:xfrm>
                <a:off x="2866558" y="6806827"/>
                <a:ext cx="1657910" cy="972017"/>
              </a:xfrm>
              <a:prstGeom prst="rect">
                <a:avLst/>
              </a:prstGeom>
              <a:blipFill>
                <a:blip r:embed="rId5"/>
                <a:stretch>
                  <a:fillRect l="-2239" r="-2239" b="-6250"/>
                </a:stretch>
              </a:blipFill>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1700" name="EDJ-like, and first EEJ-like"/>
          <p:cNvSpPr txBox="1"/>
          <p:nvPr/>
        </p:nvSpPr>
        <p:spPr>
          <a:xfrm>
            <a:off x="10112382" y="5874209"/>
            <a:ext cx="2853767" cy="412700"/>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EDJ-like, and first EEJ-like</a:t>
            </a:r>
          </a:p>
        </p:txBody>
      </p:sp>
      <p:sp>
        <p:nvSpPr>
          <p:cNvPr id="1701" name="Rectangle"/>
          <p:cNvSpPr/>
          <p:nvPr/>
        </p:nvSpPr>
        <p:spPr>
          <a:xfrm>
            <a:off x="9431866" y="5330266"/>
            <a:ext cx="403136" cy="324511"/>
          </a:xfrm>
          <a:prstGeom prst="rect">
            <a:avLst/>
          </a:prstGeom>
          <a:solidFill>
            <a:srgbClr val="FFFFFF"/>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02" name="EEJ-like"/>
          <p:cNvSpPr txBox="1"/>
          <p:nvPr/>
        </p:nvSpPr>
        <p:spPr>
          <a:xfrm>
            <a:off x="11560326" y="7086485"/>
            <a:ext cx="982219" cy="412701"/>
          </a:xfrm>
          <a:prstGeom prst="rect">
            <a:avLst/>
          </a:prstGeom>
          <a:ln w="38100">
            <a:solidFill>
              <a:schemeClr val="accent4">
                <a:hueOff val="-476017"/>
                <a:lumOff val="-10042"/>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EEJ-like</a:t>
            </a:r>
          </a:p>
        </p:txBody>
      </p:sp>
      <p:sp>
        <p:nvSpPr>
          <p:cNvPr id="1703" name="- long equatorial Kelvin wave  (high vertical mode) - long equatorial Rossby wave  (low vertical mode,  high meridional mode)"/>
          <p:cNvSpPr txBox="1"/>
          <p:nvPr/>
        </p:nvSpPr>
        <p:spPr>
          <a:xfrm>
            <a:off x="6959876" y="5314789"/>
            <a:ext cx="2959609" cy="1455340"/>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 long equatorial Kelvin wave </a:t>
            </a:r>
            <a:br/>
            <a:r>
              <a:t>(high vertical mode)</a:t>
            </a:r>
            <a:br/>
            <a:r>
              <a:t>- long equatorial Rossby wave </a:t>
            </a:r>
            <a:br/>
            <a:r>
              <a:t>(low vertical mode, </a:t>
            </a:r>
            <a:br/>
            <a:r>
              <a:t>high meridional mode)</a:t>
            </a:r>
          </a:p>
        </p:txBody>
      </p:sp>
      <p:sp>
        <p:nvSpPr>
          <p:cNvPr id="1704" name="long barotropic  Rossby waves"/>
          <p:cNvSpPr txBox="1"/>
          <p:nvPr/>
        </p:nvSpPr>
        <p:spPr>
          <a:xfrm>
            <a:off x="6957979" y="6915465"/>
            <a:ext cx="1586383" cy="635793"/>
          </a:xfrm>
          <a:prstGeom prst="rect">
            <a:avLst/>
          </a:prstGeom>
          <a:ln w="38100">
            <a:solidFill>
              <a:srgbClr val="0091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120000"/>
              </a:lnSpc>
            </a:pPr>
            <a:r>
              <a:t>long barotropic </a:t>
            </a:r>
            <a:br/>
            <a:r>
              <a:t>Rossby waves</a:t>
            </a:r>
          </a:p>
        </p:txBody>
      </p:sp>
      <p:sp>
        <p:nvSpPr>
          <p:cNvPr id="1705" name="Ovale"/>
          <p:cNvSpPr/>
          <p:nvPr/>
        </p:nvSpPr>
        <p:spPr>
          <a:xfrm>
            <a:off x="206828" y="7801603"/>
            <a:ext cx="5874153" cy="1270001"/>
          </a:xfrm>
          <a:prstGeom prst="ellipse">
            <a:avLst/>
          </a:prstGeom>
          <a:ln w="76200">
            <a:solidFill>
              <a:schemeClr val="accent5">
                <a:hueOff val="-82419"/>
                <a:satOff val="-9513"/>
                <a:lumOff val="-16343"/>
              </a:schemeClr>
            </a:solidFill>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1706" name="Is the deep variability well represented  in realistic models?"/>
          <p:cNvSpPr txBox="1"/>
          <p:nvPr/>
        </p:nvSpPr>
        <p:spPr>
          <a:xfrm>
            <a:off x="1101135" y="8123253"/>
            <a:ext cx="4085540" cy="62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1800"/>
            </a:pPr>
            <a:r>
              <a:t>Is the deep variability well represented </a:t>
            </a:r>
            <a:br/>
            <a:r>
              <a:t>in realistic models?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Thank you!"/>
          <p:cNvSpPr txBox="1"/>
          <p:nvPr/>
        </p:nvSpPr>
        <p:spPr>
          <a:xfrm>
            <a:off x="3993273" y="4224629"/>
            <a:ext cx="5018254" cy="1304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0"/>
              </a:spcBef>
              <a:defRPr sz="8200" spc="-164"/>
            </a:lvl1pPr>
          </a:lstStyle>
          <a:p>
            <a:r>
              <a:t>Thank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u_Argo_secvert.png" descr="u_Argo_secvert.png"/>
          <p:cNvPicPr>
            <a:picLocks noChangeAspect="1"/>
          </p:cNvPicPr>
          <p:nvPr/>
        </p:nvPicPr>
        <p:blipFill>
          <a:blip r:embed="rId2"/>
          <a:stretch>
            <a:fillRect/>
          </a:stretch>
        </p:blipFill>
        <p:spPr>
          <a:xfrm>
            <a:off x="-6578" y="1272376"/>
            <a:ext cx="8110823" cy="3843621"/>
          </a:xfrm>
          <a:prstGeom prst="rect">
            <a:avLst/>
          </a:prstGeom>
          <a:ln w="12700">
            <a:miter lim="400000"/>
          </a:ln>
        </p:spPr>
      </p:pic>
      <p:sp>
        <p:nvSpPr>
          <p:cNvPr id="254" name="Cravatte et al. 2017"/>
          <p:cNvSpPr txBox="1"/>
          <p:nvPr/>
        </p:nvSpPr>
        <p:spPr>
          <a:xfrm>
            <a:off x="6793459" y="9206884"/>
            <a:ext cx="1876045"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i="1"/>
            </a:lvl1pPr>
          </a:lstStyle>
          <a:p>
            <a:r>
              <a:t>Cravatte et al. 2017</a:t>
            </a:r>
          </a:p>
        </p:txBody>
      </p:sp>
      <p:sp>
        <p:nvSpPr>
          <p:cNvPr id="255" name="Atlantic Ocean"/>
          <p:cNvSpPr txBox="1"/>
          <p:nvPr/>
        </p:nvSpPr>
        <p:spPr>
          <a:xfrm>
            <a:off x="497205" y="936397"/>
            <a:ext cx="1565555" cy="362406"/>
          </a:xfrm>
          <a:prstGeom prst="rect">
            <a:avLst/>
          </a:prstGeom>
          <a:ln w="25400">
            <a:solidFill>
              <a:schemeClr val="accent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Atlantic Ocean</a:t>
            </a:r>
          </a:p>
        </p:txBody>
      </p:sp>
      <p:sp>
        <p:nvSpPr>
          <p:cNvPr id="256" name="u (m/s)"/>
          <p:cNvSpPr txBox="1"/>
          <p:nvPr/>
        </p:nvSpPr>
        <p:spPr>
          <a:xfrm rot="16200000">
            <a:off x="7691322" y="2937382"/>
            <a:ext cx="731623"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 (m/s)</a:t>
            </a:r>
          </a:p>
        </p:txBody>
      </p:sp>
      <p:grpSp>
        <p:nvGrpSpPr>
          <p:cNvPr id="260" name="Grouper"/>
          <p:cNvGrpSpPr/>
          <p:nvPr/>
        </p:nvGrpSpPr>
        <p:grpSpPr>
          <a:xfrm>
            <a:off x="940692" y="5193218"/>
            <a:ext cx="7223123" cy="4338115"/>
            <a:chOff x="0" y="0"/>
            <a:chExt cx="7223121" cy="4338113"/>
          </a:xfrm>
        </p:grpSpPr>
        <p:pic>
          <p:nvPicPr>
            <p:cNvPr id="257" name="Capture d’écran 2025-09-09 à 14.10.56.png" descr="Capture d’écran 2025-09-09 à 14.10.56.png"/>
            <p:cNvPicPr>
              <a:picLocks/>
            </p:cNvPicPr>
            <p:nvPr/>
          </p:nvPicPr>
          <p:blipFill>
            <a:blip r:embed="rId3"/>
            <a:stretch>
              <a:fillRect/>
            </a:stretch>
          </p:blipFill>
          <p:spPr>
            <a:xfrm>
              <a:off x="0" y="0"/>
              <a:ext cx="5771826" cy="4338114"/>
            </a:xfrm>
            <a:prstGeom prst="rect">
              <a:avLst/>
            </a:prstGeom>
            <a:ln w="12700" cap="flat">
              <a:noFill/>
              <a:miter lim="400000"/>
            </a:ln>
            <a:effectLst/>
          </p:spPr>
        </p:pic>
        <p:sp>
          <p:nvSpPr>
            <p:cNvPr id="258" name="u (cm/s)"/>
            <p:cNvSpPr/>
            <p:nvPr/>
          </p:nvSpPr>
          <p:spPr>
            <a:xfrm flipV="1">
              <a:off x="5953121" y="1213549"/>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u (cm/s)</a:t>
              </a:r>
            </a:p>
          </p:txBody>
        </p:sp>
        <p:sp>
          <p:nvSpPr>
            <p:cNvPr id="259" name="Rectangle"/>
            <p:cNvSpPr/>
            <p:nvPr/>
          </p:nvSpPr>
          <p:spPr>
            <a:xfrm>
              <a:off x="568067" y="3506013"/>
              <a:ext cx="307856" cy="331859"/>
            </a:xfrm>
            <a:prstGeom prst="rect">
              <a:avLst/>
            </a:prstGeom>
            <a:solidFill>
              <a:srgbClr val="D6D6D6"/>
            </a:solidFill>
            <a:ln w="12700" cap="flat">
              <a:noFill/>
              <a:miter lim="400000"/>
            </a:ln>
            <a:effectLst/>
          </p:spPr>
          <p:txBody>
            <a:bodyPr wrap="square" lIns="50800" tIns="50800" rIns="50800" bIns="50800" numCol="1" anchor="ctr">
              <a:noAutofit/>
            </a:bodyP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grpSp>
      <p:sp>
        <p:nvSpPr>
          <p:cNvPr id="261" name="Pacific Ocean"/>
          <p:cNvSpPr txBox="1"/>
          <p:nvPr/>
        </p:nvSpPr>
        <p:spPr>
          <a:xfrm>
            <a:off x="542035" y="5056277"/>
            <a:ext cx="1486714" cy="362406"/>
          </a:xfrm>
          <a:prstGeom prst="rect">
            <a:avLst/>
          </a:prstGeom>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lvl1pPr>
          </a:lstStyle>
          <a:p>
            <a:r>
              <a:t>Pacific Ocean</a:t>
            </a:r>
          </a:p>
        </p:txBody>
      </p:sp>
      <mc:AlternateContent xmlns:mc="http://schemas.openxmlformats.org/markup-compatibility/2006">
        <mc:Choice xmlns:a14="http://schemas.microsoft.com/office/drawing/2010/main" Requires="a14">
          <p:sp>
            <p:nvSpPr>
              <p:cNvPr id="262" name="In geostrophic balance:…"/>
              <p:cNvSpPr txBox="1"/>
              <p:nvPr/>
            </p:nvSpPr>
            <p:spPr>
              <a:xfrm>
                <a:off x="8450074" y="1122230"/>
                <a:ext cx="3844987" cy="537406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defRPr sz="1800"/>
                </a:pPr>
                <a:r>
                  <a:t>In geostrophic balance: </a:t>
                </a:r>
                <a14:m>
                  <m:oMath xmlns:m="http://schemas.openxmlformats.org/officeDocument/2006/math">
                    <m:r>
                      <a:rPr sz="2150" i="1">
                        <a:solidFill>
                          <a:srgbClr val="000000"/>
                        </a:solidFill>
                        <a:latin typeface="Cambria Math" panose="02040503050406030204" pitchFamily="18" charset="0"/>
                      </a:rPr>
                      <m:t>𝑓𝑢</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𝜌</m:t>
                            </m:r>
                          </m:e>
                          <m:sub>
                            <m:r>
                              <a:rPr sz="2150" i="1">
                                <a:solidFill>
                                  <a:srgbClr val="000000"/>
                                </a:solidFill>
                                <a:latin typeface="Cambria Math" panose="02040503050406030204" pitchFamily="18" charset="0"/>
                              </a:rPr>
                              <m:t>0</m:t>
                            </m:r>
                          </m:sub>
                        </m:sSub>
                      </m:den>
                    </m:f>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𝑝</m:t>
                        </m:r>
                      </m:e>
                      <m:sub>
                        <m:r>
                          <a:rPr sz="2150" i="1">
                            <a:solidFill>
                              <a:srgbClr val="000000"/>
                            </a:solidFill>
                            <a:latin typeface="Cambria Math" panose="02040503050406030204" pitchFamily="18" charset="0"/>
                          </a:rPr>
                          <m:t>𝑦</m:t>
                        </m:r>
                      </m:sub>
                    </m:sSub>
                  </m:oMath>
                </a14:m>
                <a:endParaRPr/>
              </a:p>
              <a:p>
                <a:pPr>
                  <a:defRPr sz="1800"/>
                </a:pPr>
                <a:r>
                  <a:t>At the equator (</a:t>
                </a:r>
                <a14:m>
                  <m:oMath xmlns:m="http://schemas.openxmlformats.org/officeDocument/2006/math">
                    <m:r>
                      <a:rPr sz="2150" i="1">
                        <a:solidFill>
                          <a:srgbClr val="000000"/>
                        </a:solidFill>
                        <a:latin typeface="Cambria Math" panose="02040503050406030204" pitchFamily="18" charset="0"/>
                      </a:rPr>
                      <m:t>𝑓</m:t>
                    </m:r>
                    <m:r>
                      <a:rPr sz="2150" i="1">
                        <a:solidFill>
                          <a:srgbClr val="000000"/>
                        </a:solidFill>
                        <a:latin typeface="Cambria Math" panose="02040503050406030204" pitchFamily="18" charset="0"/>
                      </a:rPr>
                      <m:t>=0</m:t>
                    </m:r>
                  </m:oMath>
                </a14:m>
                <a:r>
                  <a:t>), it becomes :</a:t>
                </a:r>
              </a:p>
              <a:p>
                <a:pPr>
                  <a:defRPr sz="1800"/>
                </a:pPr>
                <a14:m>
                  <m:oMath xmlns:m="http://schemas.openxmlformats.org/officeDocument/2006/math">
                    <m:r>
                      <a:rPr sz="2150" i="1">
                        <a:solidFill>
                          <a:srgbClr val="000000"/>
                        </a:solidFill>
                        <a:latin typeface="Cambria Math" panose="02040503050406030204" pitchFamily="18" charset="0"/>
                      </a:rPr>
                      <m:t>𝛽</m:t>
                    </m:r>
                    <m:r>
                      <a:rPr sz="2150" i="1">
                        <a:solidFill>
                          <a:srgbClr val="000000"/>
                        </a:solidFill>
                        <a:latin typeface="Cambria Math" panose="02040503050406030204" pitchFamily="18" charset="0"/>
                      </a:rPr>
                      <m:t>𝑢</m:t>
                    </m:r>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1</m:t>
                        </m:r>
                      </m:num>
                      <m:den>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𝜌</m:t>
                            </m:r>
                          </m:e>
                          <m:sub>
                            <m:r>
                              <a:rPr sz="2150" i="1">
                                <a:solidFill>
                                  <a:srgbClr val="000000"/>
                                </a:solidFill>
                                <a:latin typeface="Cambria Math" panose="02040503050406030204" pitchFamily="18" charset="0"/>
                              </a:rPr>
                              <m:t>0</m:t>
                            </m:r>
                          </m:sub>
                        </m:sSub>
                      </m:den>
                    </m:f>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𝑝</m:t>
                        </m:r>
                      </m:e>
                      <m:sub>
                        <m:r>
                          <a:rPr sz="2150" i="1">
                            <a:solidFill>
                              <a:srgbClr val="000000"/>
                            </a:solidFill>
                            <a:latin typeface="Cambria Math" panose="02040503050406030204" pitchFamily="18" charset="0"/>
                          </a:rPr>
                          <m:t>𝑦𝑦</m:t>
                        </m:r>
                      </m:sub>
                    </m:sSub>
                  </m:oMath>
                </a14:m>
                <a:r>
                  <a:t>,</a:t>
                </a:r>
              </a:p>
              <a:p>
                <a:pPr algn="r">
                  <a:defRPr sz="1800"/>
                </a:pPr>
                <a:r>
                  <a:t>(</a:t>
                </a:r>
                <a:r>
                  <a:rPr i="1"/>
                  <a:t>Picaut et al. 1990, 1991)</a:t>
                </a:r>
              </a:p>
              <a:p>
                <a:pPr>
                  <a:defRPr sz="1800"/>
                </a:pPr>
                <a:r>
                  <a:t>Then, </a:t>
                </a:r>
                <a14:m>
                  <m:oMath xmlns:m="http://schemas.openxmlformats.org/officeDocument/2006/math">
                    <m:sSub>
                      <m:sSubPr>
                        <m:ctrlPr>
                          <a:rPr sz="2150">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𝑢</m:t>
                        </m:r>
                      </m:e>
                      <m:sub>
                        <m:r>
                          <a:rPr sz="2150" i="1">
                            <a:solidFill>
                              <a:srgbClr val="000000"/>
                            </a:solidFill>
                            <a:latin typeface="Cambria Math" panose="02040503050406030204" pitchFamily="18" charset="0"/>
                          </a:rPr>
                          <m:t>𝑧</m:t>
                        </m:r>
                      </m:sub>
                    </m:sSub>
                    <m:r>
                      <a:rPr sz="2150" i="1">
                        <a:solidFill>
                          <a:srgbClr val="000000"/>
                        </a:solidFill>
                        <a:latin typeface="Cambria Math" panose="02040503050406030204" pitchFamily="18" charset="0"/>
                      </a:rPr>
                      <m:t>=</m:t>
                    </m:r>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𝑔</m:t>
                        </m:r>
                      </m:num>
                      <m:den>
                        <m:r>
                          <a:rPr sz="2150" i="1">
                            <a:solidFill>
                              <a:srgbClr val="000000"/>
                            </a:solidFill>
                            <a:latin typeface="Cambria Math" panose="02040503050406030204" pitchFamily="18" charset="0"/>
                          </a:rPr>
                          <m:t>𝛽</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𝜌</m:t>
                            </m:r>
                          </m:e>
                          <m:sub>
                            <m:r>
                              <a:rPr sz="2150" i="1">
                                <a:solidFill>
                                  <a:srgbClr val="000000"/>
                                </a:solidFill>
                                <a:latin typeface="Cambria Math" panose="02040503050406030204" pitchFamily="18" charset="0"/>
                              </a:rPr>
                              <m:t>0</m:t>
                            </m:r>
                          </m:sub>
                        </m:sSub>
                      </m:den>
                    </m:f>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𝜌</m:t>
                        </m:r>
                      </m:e>
                      <m:sub>
                        <m:r>
                          <a:rPr sz="2150" i="1">
                            <a:solidFill>
                              <a:srgbClr val="000000"/>
                            </a:solidFill>
                            <a:latin typeface="Cambria Math" panose="02040503050406030204" pitchFamily="18" charset="0"/>
                          </a:rPr>
                          <m:t>𝑦𝑦</m:t>
                        </m:r>
                      </m:sub>
                    </m:sSub>
                  </m:oMath>
                </a14:m>
                <a:r>
                  <a:t>.</a:t>
                </a:r>
              </a:p>
              <a:p>
                <a:pPr>
                  <a:defRPr sz="1800"/>
                </a:pPr>
                <a14:m>
                  <m:oMath xmlns:m="http://schemas.openxmlformats.org/officeDocument/2006/math">
                    <m:r>
                      <a:rPr sz="2150" i="1">
                        <a:solidFill>
                          <a:srgbClr val="000000"/>
                        </a:solidFill>
                        <a:latin typeface="Cambria Math" panose="02040503050406030204" pitchFamily="18" charset="0"/>
                      </a:rPr>
                      <m:t>𝑢</m:t>
                    </m:r>
                    <m:r>
                      <a:rPr sz="2150" i="1">
                        <a:solidFill>
                          <a:srgbClr val="000000"/>
                        </a:solidFill>
                        <a:latin typeface="Cambria Math" panose="02040503050406030204" pitchFamily="18" charset="0"/>
                      </a:rPr>
                      <m:t>(</m:t>
                    </m:r>
                    <m:r>
                      <a:rPr sz="2150" i="1">
                        <a:solidFill>
                          <a:srgbClr val="000000"/>
                        </a:solidFill>
                        <a:latin typeface="Cambria Math" panose="02040503050406030204" pitchFamily="18" charset="0"/>
                      </a:rPr>
                      <m:t>𝑧</m:t>
                    </m:r>
                    <m:r>
                      <a:rPr sz="2150" i="1">
                        <a:solidFill>
                          <a:srgbClr val="000000"/>
                        </a:solidFill>
                        <a:latin typeface="Cambria Math" panose="02040503050406030204" pitchFamily="18" charset="0"/>
                      </a:rPr>
                      <m:t>)=</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𝑢</m:t>
                        </m:r>
                      </m:e>
                      <m:sub>
                        <m:r>
                          <a:rPr sz="2150" i="1">
                            <a:solidFill>
                              <a:srgbClr val="000000"/>
                            </a:solidFill>
                            <a:latin typeface="Cambria Math" panose="02040503050406030204" pitchFamily="18" charset="0"/>
                          </a:rPr>
                          <m:t>1000</m:t>
                        </m:r>
                      </m:sub>
                    </m:sSub>
                    <m:r>
                      <a:rPr sz="2150" i="1">
                        <a:solidFill>
                          <a:srgbClr val="000000"/>
                        </a:solidFill>
                        <a:latin typeface="Cambria Math" panose="02040503050406030204" pitchFamily="18" charset="0"/>
                      </a:rPr>
                      <m:t>+</m:t>
                    </m:r>
                    <m:sSubSup>
                      <m:sSubSupPr>
                        <m:ctrlPr>
                          <a:rPr sz="2150" i="1">
                            <a:solidFill>
                              <a:srgbClr val="000000"/>
                            </a:solidFill>
                            <a:latin typeface="Cambria Math" panose="02040503050406030204" pitchFamily="18" charset="0"/>
                          </a:rPr>
                        </m:ctrlPr>
                      </m:sSubSupPr>
                      <m:e>
                        <m:r>
                          <a:rPr sz="2150" i="1">
                            <a:solidFill>
                              <a:srgbClr val="000000"/>
                            </a:solidFill>
                            <a:latin typeface="Cambria Math" panose="02040503050406030204" pitchFamily="18" charset="0"/>
                          </a:rPr>
                          <m:t>∫</m:t>
                        </m:r>
                      </m:e>
                      <m:sub>
                        <m:r>
                          <a:rPr sz="2150" i="1">
                            <a:solidFill>
                              <a:srgbClr val="000000"/>
                            </a:solidFill>
                            <a:latin typeface="Cambria Math" panose="02040503050406030204" pitchFamily="18" charset="0"/>
                          </a:rPr>
                          <m:t>1000</m:t>
                        </m:r>
                      </m:sub>
                      <m:sup>
                        <m:r>
                          <a:rPr sz="2150" i="1">
                            <a:solidFill>
                              <a:srgbClr val="000000"/>
                            </a:solidFill>
                            <a:latin typeface="Cambria Math" panose="02040503050406030204" pitchFamily="18" charset="0"/>
                          </a:rPr>
                          <m:t>𝑧</m:t>
                        </m:r>
                      </m:sup>
                    </m:sSubSup>
                    <m:f>
                      <m:fPr>
                        <m:ctrlPr>
                          <a:rPr sz="2150" i="1">
                            <a:solidFill>
                              <a:srgbClr val="000000"/>
                            </a:solidFill>
                            <a:latin typeface="Cambria Math" panose="02040503050406030204" pitchFamily="18" charset="0"/>
                          </a:rPr>
                        </m:ctrlPr>
                      </m:fPr>
                      <m:num>
                        <m:r>
                          <a:rPr sz="2150" i="1">
                            <a:solidFill>
                              <a:srgbClr val="000000"/>
                            </a:solidFill>
                            <a:latin typeface="Cambria Math" panose="02040503050406030204" pitchFamily="18" charset="0"/>
                          </a:rPr>
                          <m:t>𝑔</m:t>
                        </m:r>
                      </m:num>
                      <m:den>
                        <m:r>
                          <a:rPr sz="2150" i="1">
                            <a:solidFill>
                              <a:srgbClr val="000000"/>
                            </a:solidFill>
                            <a:latin typeface="Cambria Math" panose="02040503050406030204" pitchFamily="18" charset="0"/>
                          </a:rPr>
                          <m:t>𝛽</m:t>
                        </m:r>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𝜌</m:t>
                            </m:r>
                          </m:e>
                          <m:sub>
                            <m:r>
                              <a:rPr sz="2150" i="1">
                                <a:solidFill>
                                  <a:srgbClr val="000000"/>
                                </a:solidFill>
                                <a:latin typeface="Cambria Math" panose="02040503050406030204" pitchFamily="18" charset="0"/>
                              </a:rPr>
                              <m:t>0</m:t>
                            </m:r>
                          </m:sub>
                        </m:sSub>
                      </m:den>
                    </m:f>
                    <m:sSub>
                      <m:sSubPr>
                        <m:ctrlPr>
                          <a:rPr sz="2150" i="1">
                            <a:solidFill>
                              <a:srgbClr val="000000"/>
                            </a:solidFill>
                            <a:latin typeface="Cambria Math" panose="02040503050406030204" pitchFamily="18" charset="0"/>
                          </a:rPr>
                        </m:ctrlPr>
                      </m:sSubPr>
                      <m:e>
                        <m:r>
                          <a:rPr sz="2150" i="1">
                            <a:solidFill>
                              <a:srgbClr val="000000"/>
                            </a:solidFill>
                            <a:latin typeface="Cambria Math" panose="02040503050406030204" pitchFamily="18" charset="0"/>
                          </a:rPr>
                          <m:t>𝜌</m:t>
                        </m:r>
                      </m:e>
                      <m:sub>
                        <m:r>
                          <a:rPr sz="2150" i="1">
                            <a:solidFill>
                              <a:srgbClr val="000000"/>
                            </a:solidFill>
                            <a:latin typeface="Cambria Math" panose="02040503050406030204" pitchFamily="18" charset="0"/>
                          </a:rPr>
                          <m:t>𝑦𝑦</m:t>
                        </m:r>
                      </m:sub>
                    </m:sSub>
                  </m:oMath>
                </a14:m>
                <a:r>
                  <a:t>.</a:t>
                </a:r>
              </a:p>
            </p:txBody>
          </p:sp>
        </mc:Choice>
        <mc:Fallback>
          <p:sp>
            <p:nvSpPr>
              <p:cNvPr id="262" name="In geostrophic balance:…"/>
              <p:cNvSpPr txBox="1">
                <a:spLocks noRot="1" noChangeAspect="1" noMove="1" noResize="1" noEditPoints="1" noAdjustHandles="1" noChangeArrowheads="1" noChangeShapeType="1" noTextEdit="1"/>
              </p:cNvSpPr>
              <p:nvPr/>
            </p:nvSpPr>
            <p:spPr>
              <a:xfrm>
                <a:off x="8450074" y="1122230"/>
                <a:ext cx="3844987" cy="5374067"/>
              </a:xfrm>
              <a:prstGeom prst="rect">
                <a:avLst/>
              </a:prstGeom>
              <a:blipFill>
                <a:blip r:embed="rId4"/>
                <a:stretch>
                  <a:fillRect l="-2303" r="-230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fr-FR">
                    <a:noFill/>
                  </a:rPr>
                  <a:t> </a:t>
                </a:r>
              </a:p>
            </p:txBody>
          </p:sp>
        </mc:Fallback>
      </mc:AlternateContent>
      <p:sp>
        <p:nvSpPr>
          <p:cNvPr id="263" name="Low Latitude Deep Circulation"/>
          <p:cNvSpPr txBox="1">
            <a:spLocks noGrp="1"/>
          </p:cNvSpPr>
          <p:nvPr>
            <p:ph type="title" idx="4294967295"/>
          </p:nvPr>
        </p:nvSpPr>
        <p:spPr>
          <a:xfrm>
            <a:off x="5643" y="196426"/>
            <a:ext cx="12993514"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Low Latitude Deep Circulation</a:t>
            </a:r>
          </a:p>
        </p:txBody>
      </p:sp>
      <p:sp>
        <p:nvSpPr>
          <p:cNvPr id="264" name="Ligne"/>
          <p:cNvSpPr/>
          <p:nvPr/>
        </p:nvSpPr>
        <p:spPr>
          <a:xfrm flipH="1" flipV="1">
            <a:off x="11216860" y="6284106"/>
            <a:ext cx="468079" cy="1368600"/>
          </a:xfrm>
          <a:prstGeom prst="line">
            <a:avLst/>
          </a:prstGeom>
          <a:ln w="25400">
            <a:solidFill>
              <a:srgbClr val="000000"/>
            </a:solidFill>
            <a:miter lim="400000"/>
            <a:tailEnd type="triangle"/>
          </a:ln>
        </p:spPr>
        <p:txBody>
          <a:bodyPr lIns="50800" tIns="50800" rIns="50800" bIns="50800" anchor="ctr"/>
          <a:lstStyle/>
          <a:p>
            <a:endParaRPr/>
          </a:p>
        </p:txBody>
      </p:sp>
      <p:sp>
        <p:nvSpPr>
          <p:cNvPr id="265" name="Roemmich &amp; Gilson climatology"/>
          <p:cNvSpPr txBox="1"/>
          <p:nvPr/>
        </p:nvSpPr>
        <p:spPr>
          <a:xfrm>
            <a:off x="9464499" y="7818485"/>
            <a:ext cx="3356992"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Roemmich &amp; Gilson climatology</a:t>
            </a:r>
          </a:p>
        </p:txBody>
      </p:sp>
      <p:sp>
        <p:nvSpPr>
          <p:cNvPr id="266" name="Ligne"/>
          <p:cNvSpPr/>
          <p:nvPr/>
        </p:nvSpPr>
        <p:spPr>
          <a:xfrm flipV="1">
            <a:off x="9094999" y="6284107"/>
            <a:ext cx="294903" cy="634196"/>
          </a:xfrm>
          <a:prstGeom prst="line">
            <a:avLst/>
          </a:prstGeom>
          <a:ln w="25400">
            <a:solidFill>
              <a:srgbClr val="000000"/>
            </a:solidFill>
            <a:miter lim="400000"/>
            <a:tailEnd type="triangle"/>
          </a:ln>
        </p:spPr>
        <p:txBody>
          <a:bodyPr lIns="50800" tIns="50800" rIns="50800" bIns="50800" anchor="ctr"/>
          <a:lstStyle/>
          <a:p>
            <a:endParaRPr/>
          </a:p>
        </p:txBody>
      </p:sp>
      <p:sp>
        <p:nvSpPr>
          <p:cNvPr id="267" name="Argo floats"/>
          <p:cNvSpPr txBox="1"/>
          <p:nvPr/>
        </p:nvSpPr>
        <p:spPr>
          <a:xfrm>
            <a:off x="8360009" y="7049491"/>
            <a:ext cx="1212953"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vl1pPr>
          </a:lstStyle>
          <a:p>
            <a:r>
              <a:t>Argo floats</a:t>
            </a:r>
          </a:p>
        </p:txBody>
      </p:sp>
      <p:sp>
        <p:nvSpPr>
          <p:cNvPr id="268" name="Depth (m)"/>
          <p:cNvSpPr txBox="1"/>
          <p:nvPr/>
        </p:nvSpPr>
        <p:spPr>
          <a:xfrm rot="16200000">
            <a:off x="311658" y="7423878"/>
            <a:ext cx="999033"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Depth (m)</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Capture d’écran 2025-09-09 à 14.10.56.png" descr="Capture d’écran 2025-09-09 à 14.10.56.png"/>
          <p:cNvPicPr>
            <a:picLocks/>
          </p:cNvPicPr>
          <p:nvPr/>
        </p:nvPicPr>
        <p:blipFill>
          <a:blip r:embed="rId2"/>
          <a:stretch>
            <a:fillRect/>
          </a:stretch>
        </p:blipFill>
        <p:spPr>
          <a:xfrm>
            <a:off x="1865253" y="2201224"/>
            <a:ext cx="9637211" cy="5963513"/>
          </a:xfrm>
          <a:prstGeom prst="rect">
            <a:avLst/>
          </a:prstGeom>
          <a:ln w="12700">
            <a:miter lim="400000"/>
          </a:ln>
        </p:spPr>
      </p:pic>
      <p:sp>
        <p:nvSpPr>
          <p:cNvPr id="271" name="u (cm/s)"/>
          <p:cNvSpPr txBox="1"/>
          <p:nvPr/>
        </p:nvSpPr>
        <p:spPr>
          <a:xfrm rot="16200000">
            <a:off x="10880731" y="4714544"/>
            <a:ext cx="1545368" cy="32451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u (cm/s)</a:t>
            </a:r>
          </a:p>
        </p:txBody>
      </p:sp>
      <p:sp>
        <p:nvSpPr>
          <p:cNvPr id="272" name="Rectangle"/>
          <p:cNvSpPr/>
          <p:nvPr/>
        </p:nvSpPr>
        <p:spPr>
          <a:xfrm>
            <a:off x="5258556" y="3649474"/>
            <a:ext cx="255429" cy="309692"/>
          </a:xfrm>
          <a:prstGeom prst="rect">
            <a:avLst/>
          </a:prstGeom>
          <a:solidFill>
            <a:schemeClr val="accent5">
              <a:hueOff val="-82419"/>
              <a:satOff val="-9513"/>
              <a:lumOff val="-16343"/>
            </a:schemeClr>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273" name="fig1.png" descr="fig1.png"/>
          <p:cNvPicPr>
            <a:picLocks/>
          </p:cNvPicPr>
          <p:nvPr/>
        </p:nvPicPr>
        <p:blipFill>
          <a:blip r:embed="rId3"/>
          <a:srcRect l="30865" r="28253" b="8547"/>
          <a:stretch>
            <a:fillRect/>
          </a:stretch>
        </p:blipFill>
        <p:spPr>
          <a:xfrm>
            <a:off x="5466932" y="2787293"/>
            <a:ext cx="2171510" cy="3861177"/>
          </a:xfrm>
          <a:prstGeom prst="rect">
            <a:avLst/>
          </a:prstGeom>
          <a:ln w="12700">
            <a:miter lim="400000"/>
          </a:ln>
        </p:spPr>
      </p:pic>
      <p:sp>
        <p:nvSpPr>
          <p:cNvPr id="274" name="Rectangle"/>
          <p:cNvSpPr/>
          <p:nvPr/>
        </p:nvSpPr>
        <p:spPr>
          <a:xfrm>
            <a:off x="2813754" y="7020864"/>
            <a:ext cx="514027" cy="456199"/>
          </a:xfrm>
          <a:prstGeom prst="rect">
            <a:avLst/>
          </a:prstGeom>
          <a:solidFill>
            <a:srgbClr val="E3E6E6"/>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pic>
        <p:nvPicPr>
          <p:cNvPr id="275" name="fig1.png" descr="fig1.png"/>
          <p:cNvPicPr>
            <a:picLocks/>
          </p:cNvPicPr>
          <p:nvPr/>
        </p:nvPicPr>
        <p:blipFill>
          <a:blip r:embed="rId3"/>
          <a:srcRect l="70869" r="2712" b="8424"/>
          <a:stretch>
            <a:fillRect/>
          </a:stretch>
        </p:blipFill>
        <p:spPr>
          <a:xfrm>
            <a:off x="7596042" y="2787293"/>
            <a:ext cx="1496747" cy="3866401"/>
          </a:xfrm>
          <a:prstGeom prst="rect">
            <a:avLst/>
          </a:prstGeom>
          <a:ln w="12700">
            <a:miter lim="400000"/>
          </a:ln>
        </p:spPr>
      </p:pic>
      <p:pic>
        <p:nvPicPr>
          <p:cNvPr id="276" name="fig1.png" descr="fig1.png"/>
          <p:cNvPicPr>
            <a:picLocks/>
          </p:cNvPicPr>
          <p:nvPr/>
        </p:nvPicPr>
        <p:blipFill>
          <a:blip r:embed="rId3"/>
          <a:srcRect l="26911" t="49426" r="68843" b="8202"/>
          <a:stretch>
            <a:fillRect/>
          </a:stretch>
        </p:blipFill>
        <p:spPr>
          <a:xfrm>
            <a:off x="6226760" y="4287284"/>
            <a:ext cx="606193" cy="2407586"/>
          </a:xfrm>
          <a:prstGeom prst="rect">
            <a:avLst/>
          </a:prstGeom>
          <a:ln w="12700">
            <a:miter lim="400000"/>
          </a:ln>
        </p:spPr>
      </p:pic>
      <p:pic>
        <p:nvPicPr>
          <p:cNvPr id="277" name="fig1.png" descr="fig1.png"/>
          <p:cNvPicPr>
            <a:picLocks/>
          </p:cNvPicPr>
          <p:nvPr/>
        </p:nvPicPr>
        <p:blipFill>
          <a:blip r:embed="rId3"/>
          <a:srcRect l="6300" r="68843" b="8439"/>
          <a:stretch>
            <a:fillRect/>
          </a:stretch>
        </p:blipFill>
        <p:spPr>
          <a:xfrm>
            <a:off x="3559849" y="2787293"/>
            <a:ext cx="1920427" cy="3865763"/>
          </a:xfrm>
          <a:prstGeom prst="rect">
            <a:avLst/>
          </a:prstGeom>
          <a:ln w="12700">
            <a:miter lim="400000"/>
          </a:ln>
        </p:spPr>
      </p:pic>
      <p:sp>
        <p:nvSpPr>
          <p:cNvPr id="278" name="Low Latitude Deep Circulation"/>
          <p:cNvSpPr txBox="1">
            <a:spLocks noGrp="1"/>
          </p:cNvSpPr>
          <p:nvPr>
            <p:ph type="title" idx="4294967295"/>
          </p:nvPr>
        </p:nvSpPr>
        <p:spPr>
          <a:xfrm>
            <a:off x="-30959" y="196426"/>
            <a:ext cx="13066718" cy="492763"/>
          </a:xfrm>
          <a:prstGeom prst="rect">
            <a:avLst/>
          </a:prstGeom>
          <a:solidFill>
            <a:schemeClr val="accent1">
              <a:hueOff val="114395"/>
              <a:lumOff val="-24975"/>
            </a:schemeClr>
          </a:solidFill>
        </p:spPr>
        <p:txBody>
          <a:bodyPr/>
          <a:lstStyle>
            <a:lvl1pPr algn="ctr" defTabSz="587022">
              <a:lnSpc>
                <a:spcPct val="100000"/>
              </a:lnSpc>
              <a:defRPr sz="2400" b="0" spc="0">
                <a:solidFill>
                  <a:srgbClr val="FFFFFF"/>
                </a:solidFill>
              </a:defRPr>
            </a:lvl1pPr>
          </a:lstStyle>
          <a:p>
            <a:r>
              <a:t>Low Latitude Deep Circulation</a:t>
            </a:r>
          </a:p>
        </p:txBody>
      </p:sp>
      <p:sp>
        <p:nvSpPr>
          <p:cNvPr id="279" name="Rectangle"/>
          <p:cNvSpPr/>
          <p:nvPr/>
        </p:nvSpPr>
        <p:spPr>
          <a:xfrm>
            <a:off x="9102463" y="2895389"/>
            <a:ext cx="606309" cy="309692"/>
          </a:xfrm>
          <a:prstGeom prst="rect">
            <a:avLst/>
          </a:prstGeom>
          <a:solidFill>
            <a:srgbClr val="042DE2"/>
          </a:solidFill>
          <a:ln w="12700">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0" name="Rectangle"/>
          <p:cNvSpPr/>
          <p:nvPr/>
        </p:nvSpPr>
        <p:spPr>
          <a:xfrm>
            <a:off x="4190493" y="4606926"/>
            <a:ext cx="2108201" cy="2792428"/>
          </a:xfrm>
          <a:prstGeom prst="rect">
            <a:avLst/>
          </a:prstGeom>
          <a:ln w="635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1" name="EEJs :  Extra Equatorial Jets"/>
          <p:cNvSpPr txBox="1"/>
          <p:nvPr/>
        </p:nvSpPr>
        <p:spPr>
          <a:xfrm>
            <a:off x="5127423" y="8354376"/>
            <a:ext cx="2913122" cy="650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1800" b="1">
                <a:solidFill>
                  <a:schemeClr val="accent5">
                    <a:hueOff val="-82419"/>
                    <a:satOff val="-9513"/>
                    <a:lumOff val="-16343"/>
                  </a:schemeClr>
                </a:solidFill>
              </a:defRPr>
            </a:pPr>
            <a:r>
              <a:t>EEJs : </a:t>
            </a:r>
            <a:br/>
            <a:r>
              <a:t>Extra Equatorial Jets</a:t>
            </a:r>
          </a:p>
        </p:txBody>
      </p:sp>
      <p:sp>
        <p:nvSpPr>
          <p:cNvPr id="282" name="Rectangle"/>
          <p:cNvSpPr/>
          <p:nvPr/>
        </p:nvSpPr>
        <p:spPr>
          <a:xfrm>
            <a:off x="6760854" y="4606926"/>
            <a:ext cx="2108201" cy="2792428"/>
          </a:xfrm>
          <a:prstGeom prst="rect">
            <a:avLst/>
          </a:prstGeom>
          <a:ln w="63500">
            <a:solidFill>
              <a:schemeClr val="accent5">
                <a:hueOff val="-82419"/>
                <a:satOff val="-9513"/>
                <a:lumOff val="-16343"/>
              </a:schemeClr>
            </a:solidFill>
            <a:miter lim="400000"/>
          </a:ln>
        </p:spPr>
        <p:txBody>
          <a:bodyPr lIns="50800" tIns="50800" rIns="50800" bIns="50800" anchor="ctr"/>
          <a:lstStyle/>
          <a:p>
            <a:pPr algn="ctr" defTabSz="584200">
              <a:lnSpc>
                <a:spcPct val="100000"/>
              </a:lnSpc>
              <a:spcBef>
                <a:spcPts val="0"/>
              </a:spcBef>
              <a:defRPr sz="2200">
                <a:solidFill>
                  <a:srgbClr val="FFFFFF"/>
                </a:solidFill>
                <a:latin typeface="Helvetica Neue Medium"/>
                <a:ea typeface="Helvetica Neue Medium"/>
                <a:cs typeface="Helvetica Neue Medium"/>
                <a:sym typeface="Helvetica Neue Medium"/>
              </a:defRPr>
            </a:pPr>
            <a:endParaRPr/>
          </a:p>
        </p:txBody>
      </p:sp>
      <p:sp>
        <p:nvSpPr>
          <p:cNvPr id="283" name="Depth (m)"/>
          <p:cNvSpPr txBox="1"/>
          <p:nvPr/>
        </p:nvSpPr>
        <p:spPr>
          <a:xfrm rot="16200000">
            <a:off x="1103028" y="4940350"/>
            <a:ext cx="1109626" cy="37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vl1pPr>
          </a:lstStyle>
          <a:p>
            <a:r>
              <a:t>Depth (m)</a:t>
            </a:r>
          </a:p>
        </p:txBody>
      </p:sp>
      <p:sp>
        <p:nvSpPr>
          <p:cNvPr id="286" name="Ligne de connexion"/>
          <p:cNvSpPr/>
          <p:nvPr/>
        </p:nvSpPr>
        <p:spPr>
          <a:xfrm>
            <a:off x="4556602" y="7431076"/>
            <a:ext cx="402299" cy="11860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252" y="14135"/>
                  <a:pt x="52" y="6935"/>
                  <a:pt x="0" y="0"/>
                </a:cubicBezTo>
              </a:path>
            </a:pathLst>
          </a:custGeom>
          <a:ln w="50800">
            <a:solidFill>
              <a:schemeClr val="accent5">
                <a:hueOff val="-82419"/>
                <a:satOff val="-9513"/>
                <a:lumOff val="-16343"/>
              </a:schemeClr>
            </a:solidFill>
            <a:miter lim="400000"/>
            <a:tailEnd type="triangle"/>
          </a:ln>
        </p:spPr>
        <p:txBody>
          <a:bodyPr/>
          <a:lstStyle/>
          <a:p>
            <a:endParaRPr/>
          </a:p>
        </p:txBody>
      </p:sp>
      <p:sp>
        <p:nvSpPr>
          <p:cNvPr id="287" name="Ligne de connexion"/>
          <p:cNvSpPr/>
          <p:nvPr/>
        </p:nvSpPr>
        <p:spPr>
          <a:xfrm>
            <a:off x="8122898" y="7431093"/>
            <a:ext cx="228835" cy="1287648"/>
          </a:xfrm>
          <a:custGeom>
            <a:avLst/>
            <a:gdLst/>
            <a:ahLst/>
            <a:cxnLst>
              <a:cxn ang="0">
                <a:pos x="wd2" y="hd2"/>
              </a:cxn>
              <a:cxn ang="5400000">
                <a:pos x="wd2" y="hd2"/>
              </a:cxn>
              <a:cxn ang="10800000">
                <a:pos x="wd2" y="hd2"/>
              </a:cxn>
              <a:cxn ang="16200000">
                <a:pos x="wd2" y="hd2"/>
              </a:cxn>
            </a:cxnLst>
            <a:rect l="0" t="0" r="r" b="b"/>
            <a:pathLst>
              <a:path w="18935" h="21600" extrusionOk="0">
                <a:moveTo>
                  <a:pt x="0" y="21600"/>
                </a:moveTo>
                <a:cubicBezTo>
                  <a:pt x="15652" y="14627"/>
                  <a:pt x="21600" y="7427"/>
                  <a:pt x="17845" y="0"/>
                </a:cubicBezTo>
              </a:path>
            </a:pathLst>
          </a:custGeom>
          <a:ln w="50800">
            <a:solidFill>
              <a:schemeClr val="accent5">
                <a:hueOff val="-82419"/>
                <a:satOff val="-9513"/>
                <a:lumOff val="-16343"/>
              </a:schemeClr>
            </a:solidFill>
            <a:miter lim="400000"/>
            <a:tailEnd type="triangle"/>
          </a:ln>
        </p:spPr>
        <p:txBody>
          <a:bodyPr/>
          <a:lstStyle/>
          <a:p>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3930" rtl="0" fontAlgn="auto" latinLnBrk="0" hangingPunct="0">
          <a:lnSpc>
            <a:spcPct val="90000"/>
          </a:lnSpc>
          <a:spcBef>
            <a:spcPts val="3200"/>
          </a:spcBef>
          <a:spcAft>
            <a:spcPts val="0"/>
          </a:spcAft>
          <a:buClrTx/>
          <a:buSzTx/>
          <a:buFontTx/>
          <a:buNone/>
          <a:tabLst/>
          <a:defRPr kumimoji="0" sz="16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7908</Words>
  <Application>Microsoft Macintosh PowerPoint</Application>
  <PresentationFormat>Personnalisé</PresentationFormat>
  <Paragraphs>925</Paragraphs>
  <Slides>75</Slides>
  <Notes>9</Notes>
  <HiddenSlides>0</HiddenSlides>
  <MMClips>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75</vt:i4>
      </vt:variant>
    </vt:vector>
  </HeadingPairs>
  <TitlesOfParts>
    <vt:vector size="83" baseType="lpstr">
      <vt:lpstr>Arial</vt:lpstr>
      <vt:lpstr>Cambria Math</vt:lpstr>
      <vt:lpstr>Helvetica</vt:lpstr>
      <vt:lpstr>Helvetica Neue</vt:lpstr>
      <vt:lpstr>Helvetica Neue Medium</vt:lpstr>
      <vt:lpstr>High Tower Text</vt:lpstr>
      <vt:lpstr>Times New Roman</vt:lpstr>
      <vt:lpstr>21_BasicWhite</vt:lpstr>
      <vt:lpstr>Low-latitudes and equatorial  zonal jets in the ocean</vt:lpstr>
      <vt:lpstr>Présentation PowerPoint</vt:lpstr>
      <vt:lpstr>Présentation PowerPoint</vt:lpstr>
      <vt:lpstr>Présentation PowerPoint</vt:lpstr>
      <vt:lpstr>Low Latitude Deep Circulation</vt:lpstr>
      <vt:lpstr>Low Latitude Deep Circulation</vt:lpstr>
      <vt:lpstr>Low Latitude Deep Circulation</vt:lpstr>
      <vt:lpstr>Low Latitude Deep Circulation</vt:lpstr>
      <vt:lpstr>Low Latitude Deep Circulation</vt:lpstr>
      <vt:lpstr>Présentation PowerPoint</vt:lpstr>
      <vt:lpstr>Equatorial Deep Jets</vt:lpstr>
      <vt:lpstr>Equatorial Deep Jets</vt:lpstr>
      <vt:lpstr>Equatorial Deep Jets</vt:lpstr>
      <vt:lpstr>Equatorial Deep Jets</vt:lpstr>
      <vt:lpstr>Deep Equatorial and Low-Latitude Circulation</vt:lpstr>
      <vt:lpstr>Deep Equatorial and Low-Latitude Circulation</vt:lpstr>
      <vt:lpstr>Présentation PowerPoint</vt:lpstr>
      <vt:lpstr>How the Deep Equatorial Circulation is represented in the numerical models?</vt:lpstr>
      <vt:lpstr>How the Deep Equatorial Circulation is represented in the numerical models?</vt:lpstr>
      <vt:lpstr>Existing theories for deep zonal jets formation</vt:lpstr>
      <vt:lpstr>Existing theories for deep zonal jets formation</vt:lpstr>
      <vt:lpstr>Existing theories for deep zonal jets formation</vt:lpstr>
      <vt:lpstr>Existing theories for deep zonal jets formation</vt:lpstr>
      <vt:lpstr>Existing theories for deep zonal jets formation</vt:lpstr>
      <vt:lpstr>Existing theories for deep zonal jets formation</vt:lpstr>
      <vt:lpstr>Existing theories for deep zonal jets formation</vt:lpstr>
      <vt:lpstr>Présentation PowerPoint</vt:lpstr>
      <vt:lpstr>Inverse cascade in 2D geostrophic turbulence </vt:lpstr>
      <vt:lpstr>Inverse cascade in 2D geostrophic turbulence on a β-plane. Rhines-scale </vt:lpstr>
      <vt:lpstr>Inverse cascade in 2D geostrophic turbulence on a β-plane. Rhines-scale </vt:lpstr>
      <vt:lpstr>Inverse cascade in 2D geostrophic turbulence on a β-plane. Rhines-scale </vt:lpstr>
      <vt:lpstr>Inverse cascade in 2D geostrophic turbulence - zonal jets </vt:lpstr>
      <vt:lpstr>Inverse cascade in 2D geostrophic turbulence - zonal jets </vt:lpstr>
      <vt:lpstr>Inverse cascade in the deep ocean? </vt:lpstr>
      <vt:lpstr>Présentation PowerPoint</vt:lpstr>
      <vt:lpstr>Deep Equatorial Intraseasonal Variability</vt:lpstr>
      <vt:lpstr>Deep Equatorial Intraseasonal Variability</vt:lpstr>
      <vt:lpstr>Deep Equatorial Intraseasonal Variability</vt:lpstr>
      <vt:lpstr>Deep Equatorial Intraseasonal Variability</vt:lpstr>
      <vt:lpstr>Deep Equatorial Intraseasonal Variability</vt:lpstr>
      <vt:lpstr>Présentation PowerPoint</vt:lpstr>
      <vt:lpstr>Existing theories for deep zonal jets formation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Low-latitudes and equatorial  zonal jets in the ocean</dc:title>
  <cp:lastModifiedBy>Microsoft Office User</cp:lastModifiedBy>
  <cp:revision>1</cp:revision>
  <dcterms:modified xsi:type="dcterms:W3CDTF">2025-11-24T11:59:56Z</dcterms:modified>
</cp:coreProperties>
</file>